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media/image11.jpg" ContentType="image/jpeg"/>
  <Override PartName="/ppt/media/image1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91" r:id="rId5"/>
    <p:sldId id="319" r:id="rId6"/>
    <p:sldId id="279" r:id="rId7"/>
    <p:sldId id="281" r:id="rId8"/>
    <p:sldId id="280" r:id="rId9"/>
    <p:sldId id="282" r:id="rId10"/>
    <p:sldId id="329" r:id="rId11"/>
    <p:sldId id="298" r:id="rId12"/>
    <p:sldId id="328" r:id="rId13"/>
    <p:sldId id="327" r:id="rId14"/>
    <p:sldId id="331" r:id="rId15"/>
    <p:sldId id="318" r:id="rId16"/>
    <p:sldId id="330" r:id="rId17"/>
    <p:sldId id="316" r:id="rId18"/>
    <p:sldId id="324" r:id="rId19"/>
    <p:sldId id="286" r:id="rId20"/>
    <p:sldId id="287" r:id="rId21"/>
    <p:sldId id="326" r:id="rId22"/>
    <p:sldId id="276" r:id="rId2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802"/>
    <a:srgbClr val="F39003"/>
    <a:srgbClr val="5D90DE"/>
    <a:srgbClr val="8EA4CC"/>
    <a:srgbClr val="4A6DAD"/>
    <a:srgbClr val="FFFFFF"/>
    <a:srgbClr val="0077B3"/>
    <a:srgbClr val="007C57"/>
    <a:srgbClr val="C00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5" autoAdjust="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2A-4B48-AAA8-A2BEA5F6FEF9}"/>
              </c:ext>
            </c:extLst>
          </c:dPt>
          <c:cat>
            <c:strRef>
              <c:f>Feuil1!$I$4:$I$16</c:f>
              <c:strCache>
                <c:ptCount val="13"/>
                <c:pt idx="0">
                  <c:v>Belgium</c:v>
                </c:pt>
                <c:pt idx="1">
                  <c:v>Denmark</c:v>
                </c:pt>
                <c:pt idx="2">
                  <c:v>Germany</c:v>
                </c:pt>
                <c:pt idx="3">
                  <c:v>Sweden</c:v>
                </c:pt>
                <c:pt idx="4">
                  <c:v>Austria</c:v>
                </c:pt>
                <c:pt idx="5">
                  <c:v>United States</c:v>
                </c:pt>
                <c:pt idx="6">
                  <c:v>France</c:v>
                </c:pt>
                <c:pt idx="7">
                  <c:v>Netherlands</c:v>
                </c:pt>
                <c:pt idx="8">
                  <c:v>Ireland</c:v>
                </c:pt>
                <c:pt idx="9">
                  <c:v>Italy</c:v>
                </c:pt>
                <c:pt idx="10">
                  <c:v>United Kingdom</c:v>
                </c:pt>
                <c:pt idx="11">
                  <c:v>Canada</c:v>
                </c:pt>
                <c:pt idx="12">
                  <c:v>Spain</c:v>
                </c:pt>
              </c:strCache>
            </c:strRef>
          </c:cat>
          <c:val>
            <c:numRef>
              <c:f>Feuil1!$J$4:$J$16</c:f>
              <c:numCache>
                <c:formatCode>0.0</c:formatCode>
                <c:ptCount val="13"/>
                <c:pt idx="0">
                  <c:v>147.90343074968234</c:v>
                </c:pt>
                <c:pt idx="1">
                  <c:v>141.1689961880559</c:v>
                </c:pt>
                <c:pt idx="2">
                  <c:v>134.75222363405337</c:v>
                </c:pt>
                <c:pt idx="3">
                  <c:v>132.40152477763658</c:v>
                </c:pt>
                <c:pt idx="4">
                  <c:v>124.49174078780176</c:v>
                </c:pt>
                <c:pt idx="5">
                  <c:v>119.79034307496823</c:v>
                </c:pt>
                <c:pt idx="6">
                  <c:v>119.40914866581957</c:v>
                </c:pt>
                <c:pt idx="7">
                  <c:v>116.04193138500636</c:v>
                </c:pt>
                <c:pt idx="8">
                  <c:v>114.42185514612453</c:v>
                </c:pt>
                <c:pt idx="9">
                  <c:v>100</c:v>
                </c:pt>
                <c:pt idx="10">
                  <c:v>99.872935196950451</c:v>
                </c:pt>
                <c:pt idx="11">
                  <c:v>98.284625158831005</c:v>
                </c:pt>
                <c:pt idx="12">
                  <c:v>75.127064803049549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A-4B48-AAA8-A2BEA5F6F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87928320"/>
        <c:axId val="88907776"/>
      </c:barChart>
      <c:catAx>
        <c:axId val="87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8907776"/>
        <c:crosses val="autoZero"/>
        <c:auto val="1"/>
        <c:lblAlgn val="ctr"/>
        <c:lblOffset val="100"/>
        <c:noMultiLvlLbl val="0"/>
      </c:catAx>
      <c:valAx>
        <c:axId val="889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7B642-26D1-4D79-B8B7-A99EAD0B53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BEF50D-5D11-4C2A-BC51-31586CF26BE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3</a:t>
          </a:r>
          <a:r>
            <a:rPr lang="en-GB" baseline="30000" dirty="0"/>
            <a:t>rd</a:t>
          </a:r>
          <a:r>
            <a:rPr lang="en-GB" dirty="0"/>
            <a:t> largest economy in the Eurozone</a:t>
          </a:r>
        </a:p>
      </dgm:t>
    </dgm:pt>
    <dgm:pt modelId="{D7AFFA35-8937-45AD-8B06-B70AF2A7A2FF}" type="parTrans" cxnId="{A2790478-9069-4290-8BFF-15A37E0D2941}">
      <dgm:prSet/>
      <dgm:spPr/>
      <dgm:t>
        <a:bodyPr/>
        <a:lstStyle/>
        <a:p>
          <a:endParaRPr lang="en-GB"/>
        </a:p>
      </dgm:t>
    </dgm:pt>
    <dgm:pt modelId="{F78AC3CB-051C-4E53-B073-A59C6D2ABABB}" type="sibTrans" cxnId="{A2790478-9069-4290-8BFF-15A37E0D2941}">
      <dgm:prSet/>
      <dgm:spPr/>
      <dgm:t>
        <a:bodyPr/>
        <a:lstStyle/>
        <a:p>
          <a:endParaRPr lang="en-GB"/>
        </a:p>
      </dgm:t>
    </dgm:pt>
    <dgm:pt modelId="{2C90505E-EC58-4D0A-B1D3-4DEDDC83DC3E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Italy is open to </a:t>
          </a:r>
          <a:r>
            <a:rPr lang="en-GB" b="1" dirty="0">
              <a:solidFill>
                <a:schemeClr val="bg1"/>
              </a:solidFill>
            </a:rPr>
            <a:t>Technology </a:t>
          </a:r>
          <a:r>
            <a:rPr lang="en-GB" dirty="0">
              <a:solidFill>
                <a:schemeClr val="bg1"/>
              </a:solidFill>
            </a:rPr>
            <a:t>and 4.0 </a:t>
          </a:r>
          <a:r>
            <a:rPr lang="en-GB" b="1" dirty="0">
              <a:solidFill>
                <a:schemeClr val="bg1"/>
              </a:solidFill>
            </a:rPr>
            <a:t>manufacturing </a:t>
          </a:r>
          <a:endParaRPr lang="en-GB" strike="sngStrike" dirty="0"/>
        </a:p>
      </dgm:t>
    </dgm:pt>
    <dgm:pt modelId="{E833BD6D-BA33-45AF-AC67-0D42FB23CF86}" type="parTrans" cxnId="{C5DBA828-296D-4D73-A830-1E8E349E5C4A}">
      <dgm:prSet/>
      <dgm:spPr/>
      <dgm:t>
        <a:bodyPr/>
        <a:lstStyle/>
        <a:p>
          <a:endParaRPr lang="en-GB"/>
        </a:p>
      </dgm:t>
    </dgm:pt>
    <dgm:pt modelId="{74FC8DF7-DBE5-4A27-A0D9-9F4B11E80949}" type="sibTrans" cxnId="{C5DBA828-296D-4D73-A830-1E8E349E5C4A}">
      <dgm:prSet/>
      <dgm:spPr/>
      <dgm:t>
        <a:bodyPr/>
        <a:lstStyle/>
        <a:p>
          <a:endParaRPr lang="en-GB"/>
        </a:p>
      </dgm:t>
    </dgm:pt>
    <dgm:pt modelId="{9B06782B-9BB4-43D3-9606-CC471897681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Italy has a</a:t>
          </a:r>
          <a:br>
            <a:rPr lang="en-GB" dirty="0"/>
          </a:br>
          <a:r>
            <a:rPr lang="en-GB" dirty="0"/>
            <a:t>large &amp; skilled </a:t>
          </a:r>
          <a:r>
            <a:rPr lang="en-GB" b="1" dirty="0"/>
            <a:t>workforce</a:t>
          </a:r>
          <a:endParaRPr lang="en-GB" strike="sngStrike" dirty="0"/>
        </a:p>
      </dgm:t>
    </dgm:pt>
    <dgm:pt modelId="{6482C000-B355-4531-8317-4502EE55F638}" type="parTrans" cxnId="{A0C6EC67-6A4A-4B1C-B6B4-F0CD0B7DC01A}">
      <dgm:prSet/>
      <dgm:spPr/>
      <dgm:t>
        <a:bodyPr/>
        <a:lstStyle/>
        <a:p>
          <a:endParaRPr lang="en-GB"/>
        </a:p>
      </dgm:t>
    </dgm:pt>
    <dgm:pt modelId="{684D7ABE-3BAD-49F4-9D76-5EB00CF2DBFC}" type="sibTrans" cxnId="{A0C6EC67-6A4A-4B1C-B6B4-F0CD0B7DC01A}">
      <dgm:prSet/>
      <dgm:spPr/>
      <dgm:t>
        <a:bodyPr/>
        <a:lstStyle/>
        <a:p>
          <a:endParaRPr lang="en-GB"/>
        </a:p>
      </dgm:t>
    </dgm:pt>
    <dgm:pt modelId="{0E04A77B-BFF2-4792-9165-4C1E6587E028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Italy has among the lowest </a:t>
          </a:r>
          <a:r>
            <a:rPr lang="en-GB" b="1" dirty="0">
              <a:solidFill>
                <a:schemeClr val="bg1"/>
              </a:solidFill>
            </a:rPr>
            <a:t>labour costs </a:t>
          </a:r>
          <a:r>
            <a:rPr lang="en-GB" dirty="0">
              <a:solidFill>
                <a:schemeClr val="bg1"/>
              </a:solidFill>
            </a:rPr>
            <a:t>in Western Europe</a:t>
          </a:r>
          <a:endParaRPr lang="en-GB" strike="sngStrike" dirty="0"/>
        </a:p>
      </dgm:t>
    </dgm:pt>
    <dgm:pt modelId="{72EB1919-D793-4A0D-B59D-87CCB25A3568}" type="parTrans" cxnId="{AD1F4B8D-FBCB-416B-8D0B-17ED12E6067C}">
      <dgm:prSet/>
      <dgm:spPr/>
      <dgm:t>
        <a:bodyPr/>
        <a:lstStyle/>
        <a:p>
          <a:endParaRPr lang="en-GB"/>
        </a:p>
      </dgm:t>
    </dgm:pt>
    <dgm:pt modelId="{AE5368E6-B48E-478A-8F58-DDB558A4C0C8}" type="sibTrans" cxnId="{AD1F4B8D-FBCB-416B-8D0B-17ED12E6067C}">
      <dgm:prSet/>
      <dgm:spPr/>
      <dgm:t>
        <a:bodyPr/>
        <a:lstStyle/>
        <a:p>
          <a:endParaRPr lang="en-GB"/>
        </a:p>
      </dgm:t>
    </dgm:pt>
    <dgm:pt modelId="{339DDDA9-2E37-4E65-ADDC-7EB59419699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GB" strike="sngStrike" dirty="0"/>
        </a:p>
      </dgm:t>
    </dgm:pt>
    <dgm:pt modelId="{0C01E136-90F5-43D4-BEC4-F052C393B00B}" type="parTrans" cxnId="{E401DAA5-53A0-4E03-B7F4-7614162541A5}">
      <dgm:prSet/>
      <dgm:spPr/>
      <dgm:t>
        <a:bodyPr/>
        <a:lstStyle/>
        <a:p>
          <a:endParaRPr lang="en-GB"/>
        </a:p>
      </dgm:t>
    </dgm:pt>
    <dgm:pt modelId="{515F1A48-FF5C-407C-83B7-5B46852B154E}" type="sibTrans" cxnId="{E401DAA5-53A0-4E03-B7F4-7614162541A5}">
      <dgm:prSet/>
      <dgm:spPr/>
      <dgm:t>
        <a:bodyPr/>
        <a:lstStyle/>
        <a:p>
          <a:endParaRPr lang="en-GB"/>
        </a:p>
      </dgm:t>
    </dgm:pt>
    <dgm:pt modelId="{869CF4C0-6EAC-4A66-B4F4-DDD98B3FEB2F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Competitive location for investment. Cheaper than USA and many Western European competitors</a:t>
          </a:r>
          <a:endParaRPr lang="en-GB" dirty="0"/>
        </a:p>
      </dgm:t>
    </dgm:pt>
    <dgm:pt modelId="{D701327B-2306-4C07-B188-49006B291172}" type="parTrans" cxnId="{CD289FEB-8583-4F20-AB07-B386D7A3126C}">
      <dgm:prSet/>
      <dgm:spPr/>
      <dgm:t>
        <a:bodyPr/>
        <a:lstStyle/>
        <a:p>
          <a:endParaRPr lang="en-GB"/>
        </a:p>
      </dgm:t>
    </dgm:pt>
    <dgm:pt modelId="{8802C4AD-CC68-4A3A-8F34-9183FDCB946E}" type="sibTrans" cxnId="{CD289FEB-8583-4F20-AB07-B386D7A3126C}">
      <dgm:prSet/>
      <dgm:spPr/>
      <dgm:t>
        <a:bodyPr/>
        <a:lstStyle/>
        <a:p>
          <a:endParaRPr lang="en-GB"/>
        </a:p>
      </dgm:t>
    </dgm:pt>
    <dgm:pt modelId="{0A3D78CE-9D41-4296-B7C7-9AE9132137C7}" type="pres">
      <dgm:prSet presAssocID="{ACF7B642-26D1-4D79-B8B7-A99EAD0B5317}" presName="diagram" presStyleCnt="0">
        <dgm:presLayoutVars>
          <dgm:dir/>
          <dgm:resizeHandles val="exact"/>
        </dgm:presLayoutVars>
      </dgm:prSet>
      <dgm:spPr/>
    </dgm:pt>
    <dgm:pt modelId="{03BC6357-5125-4E4C-8E3D-3D00421C63D8}" type="pres">
      <dgm:prSet presAssocID="{E0BEF50D-5D11-4C2A-BC51-31586CF26BE0}" presName="node" presStyleLbl="node1" presStyleIdx="0" presStyleCnt="6">
        <dgm:presLayoutVars>
          <dgm:bulletEnabled val="1"/>
        </dgm:presLayoutVars>
      </dgm:prSet>
      <dgm:spPr/>
    </dgm:pt>
    <dgm:pt modelId="{A5C25EB9-DEDA-49B1-BEEF-8494542B17D7}" type="pres">
      <dgm:prSet presAssocID="{F78AC3CB-051C-4E53-B073-A59C6D2ABABB}" presName="sibTrans" presStyleCnt="0"/>
      <dgm:spPr/>
    </dgm:pt>
    <dgm:pt modelId="{4B2BE8BC-2DAC-4C41-8238-504E6F896A6B}" type="pres">
      <dgm:prSet presAssocID="{2C90505E-EC58-4D0A-B1D3-4DEDDC83DC3E}" presName="node" presStyleLbl="node1" presStyleIdx="1" presStyleCnt="6">
        <dgm:presLayoutVars>
          <dgm:bulletEnabled val="1"/>
        </dgm:presLayoutVars>
      </dgm:prSet>
      <dgm:spPr/>
    </dgm:pt>
    <dgm:pt modelId="{23ACF972-3F8E-458E-931D-CD9D4D11154A}" type="pres">
      <dgm:prSet presAssocID="{74FC8DF7-DBE5-4A27-A0D9-9F4B11E80949}" presName="sibTrans" presStyleCnt="0"/>
      <dgm:spPr/>
    </dgm:pt>
    <dgm:pt modelId="{44FDFCE1-B71E-45B7-A518-9A732DBF878F}" type="pres">
      <dgm:prSet presAssocID="{9B06782B-9BB4-43D3-9606-CC4718976818}" presName="node" presStyleLbl="node1" presStyleIdx="2" presStyleCnt="6">
        <dgm:presLayoutVars>
          <dgm:bulletEnabled val="1"/>
        </dgm:presLayoutVars>
      </dgm:prSet>
      <dgm:spPr/>
    </dgm:pt>
    <dgm:pt modelId="{511B7760-ADA9-4E23-8482-16A1A9EEA3F6}" type="pres">
      <dgm:prSet presAssocID="{684D7ABE-3BAD-49F4-9D76-5EB00CF2DBFC}" presName="sibTrans" presStyleCnt="0"/>
      <dgm:spPr/>
    </dgm:pt>
    <dgm:pt modelId="{D83B8B66-E185-465F-B784-938484B57E38}" type="pres">
      <dgm:prSet presAssocID="{0E04A77B-BFF2-4792-9165-4C1E6587E028}" presName="node" presStyleLbl="node1" presStyleIdx="3" presStyleCnt="6">
        <dgm:presLayoutVars>
          <dgm:bulletEnabled val="1"/>
        </dgm:presLayoutVars>
      </dgm:prSet>
      <dgm:spPr/>
    </dgm:pt>
    <dgm:pt modelId="{36025412-E3CD-4356-9BCF-EC385F320361}" type="pres">
      <dgm:prSet presAssocID="{AE5368E6-B48E-478A-8F58-DDB558A4C0C8}" presName="sibTrans" presStyleCnt="0"/>
      <dgm:spPr/>
    </dgm:pt>
    <dgm:pt modelId="{098306B5-53FF-46A0-BB3F-F4A83838875B}" type="pres">
      <dgm:prSet presAssocID="{339DDDA9-2E37-4E65-ADDC-7EB594196991}" presName="node" presStyleLbl="node1" presStyleIdx="4" presStyleCnt="6">
        <dgm:presLayoutVars>
          <dgm:bulletEnabled val="1"/>
        </dgm:presLayoutVars>
      </dgm:prSet>
      <dgm:spPr/>
    </dgm:pt>
    <dgm:pt modelId="{50F8C172-BA21-4AAE-9D9D-C02808C1F7CB}" type="pres">
      <dgm:prSet presAssocID="{515F1A48-FF5C-407C-83B7-5B46852B154E}" presName="sibTrans" presStyleCnt="0"/>
      <dgm:spPr/>
    </dgm:pt>
    <dgm:pt modelId="{399B6F4A-A183-4272-8A91-49E4D60FF841}" type="pres">
      <dgm:prSet presAssocID="{869CF4C0-6EAC-4A66-B4F4-DDD98B3FEB2F}" presName="node" presStyleLbl="node1" presStyleIdx="5" presStyleCnt="6">
        <dgm:presLayoutVars>
          <dgm:bulletEnabled val="1"/>
        </dgm:presLayoutVars>
      </dgm:prSet>
      <dgm:spPr/>
    </dgm:pt>
  </dgm:ptLst>
  <dgm:cxnLst>
    <dgm:cxn modelId="{413A6E14-CE2F-419B-8D1A-172166C87076}" type="presOf" srcId="{869CF4C0-6EAC-4A66-B4F4-DDD98B3FEB2F}" destId="{399B6F4A-A183-4272-8A91-49E4D60FF841}" srcOrd="0" destOrd="0" presId="urn:microsoft.com/office/officeart/2005/8/layout/default"/>
    <dgm:cxn modelId="{C5DBA828-296D-4D73-A830-1E8E349E5C4A}" srcId="{ACF7B642-26D1-4D79-B8B7-A99EAD0B5317}" destId="{2C90505E-EC58-4D0A-B1D3-4DEDDC83DC3E}" srcOrd="1" destOrd="0" parTransId="{E833BD6D-BA33-45AF-AC67-0D42FB23CF86}" sibTransId="{74FC8DF7-DBE5-4A27-A0D9-9F4B11E80949}"/>
    <dgm:cxn modelId="{75CE2B65-E16C-4B00-B69B-CA187481CE79}" type="presOf" srcId="{ACF7B642-26D1-4D79-B8B7-A99EAD0B5317}" destId="{0A3D78CE-9D41-4296-B7C7-9AE9132137C7}" srcOrd="0" destOrd="0" presId="urn:microsoft.com/office/officeart/2005/8/layout/default"/>
    <dgm:cxn modelId="{A0C6EC67-6A4A-4B1C-B6B4-F0CD0B7DC01A}" srcId="{ACF7B642-26D1-4D79-B8B7-A99EAD0B5317}" destId="{9B06782B-9BB4-43D3-9606-CC4718976818}" srcOrd="2" destOrd="0" parTransId="{6482C000-B355-4531-8317-4502EE55F638}" sibTransId="{684D7ABE-3BAD-49F4-9D76-5EB00CF2DBFC}"/>
    <dgm:cxn modelId="{545D3A6E-36C0-4679-9193-9EEEFB6A7418}" type="presOf" srcId="{0E04A77B-BFF2-4792-9165-4C1E6587E028}" destId="{D83B8B66-E185-465F-B784-938484B57E38}" srcOrd="0" destOrd="0" presId="urn:microsoft.com/office/officeart/2005/8/layout/default"/>
    <dgm:cxn modelId="{199A9573-F06C-440D-A94A-200E93195828}" type="presOf" srcId="{339DDDA9-2E37-4E65-ADDC-7EB594196991}" destId="{098306B5-53FF-46A0-BB3F-F4A83838875B}" srcOrd="0" destOrd="0" presId="urn:microsoft.com/office/officeart/2005/8/layout/default"/>
    <dgm:cxn modelId="{A2790478-9069-4290-8BFF-15A37E0D2941}" srcId="{ACF7B642-26D1-4D79-B8B7-A99EAD0B5317}" destId="{E0BEF50D-5D11-4C2A-BC51-31586CF26BE0}" srcOrd="0" destOrd="0" parTransId="{D7AFFA35-8937-45AD-8B06-B70AF2A7A2FF}" sibTransId="{F78AC3CB-051C-4E53-B073-A59C6D2ABABB}"/>
    <dgm:cxn modelId="{AD1F4B8D-FBCB-416B-8D0B-17ED12E6067C}" srcId="{ACF7B642-26D1-4D79-B8B7-A99EAD0B5317}" destId="{0E04A77B-BFF2-4792-9165-4C1E6587E028}" srcOrd="3" destOrd="0" parTransId="{72EB1919-D793-4A0D-B59D-87CCB25A3568}" sibTransId="{AE5368E6-B48E-478A-8F58-DDB558A4C0C8}"/>
    <dgm:cxn modelId="{0B80BB9A-43E4-4BAD-AB75-1F317B0F191E}" type="presOf" srcId="{9B06782B-9BB4-43D3-9606-CC4718976818}" destId="{44FDFCE1-B71E-45B7-A518-9A732DBF878F}" srcOrd="0" destOrd="0" presId="urn:microsoft.com/office/officeart/2005/8/layout/default"/>
    <dgm:cxn modelId="{E401DAA5-53A0-4E03-B7F4-7614162541A5}" srcId="{ACF7B642-26D1-4D79-B8B7-A99EAD0B5317}" destId="{339DDDA9-2E37-4E65-ADDC-7EB594196991}" srcOrd="4" destOrd="0" parTransId="{0C01E136-90F5-43D4-BEC4-F052C393B00B}" sibTransId="{515F1A48-FF5C-407C-83B7-5B46852B154E}"/>
    <dgm:cxn modelId="{794634DD-EA15-4894-8419-D22712910837}" type="presOf" srcId="{2C90505E-EC58-4D0A-B1D3-4DEDDC83DC3E}" destId="{4B2BE8BC-2DAC-4C41-8238-504E6F896A6B}" srcOrd="0" destOrd="0" presId="urn:microsoft.com/office/officeart/2005/8/layout/default"/>
    <dgm:cxn modelId="{CD289FEB-8583-4F20-AB07-B386D7A3126C}" srcId="{ACF7B642-26D1-4D79-B8B7-A99EAD0B5317}" destId="{869CF4C0-6EAC-4A66-B4F4-DDD98B3FEB2F}" srcOrd="5" destOrd="0" parTransId="{D701327B-2306-4C07-B188-49006B291172}" sibTransId="{8802C4AD-CC68-4A3A-8F34-9183FDCB946E}"/>
    <dgm:cxn modelId="{548CBCF8-02B8-40D3-A7BF-13A6E6C0AF94}" type="presOf" srcId="{E0BEF50D-5D11-4C2A-BC51-31586CF26BE0}" destId="{03BC6357-5125-4E4C-8E3D-3D00421C63D8}" srcOrd="0" destOrd="0" presId="urn:microsoft.com/office/officeart/2005/8/layout/default"/>
    <dgm:cxn modelId="{250F74BD-E966-47A5-BF5A-0F015E620AF6}" type="presParOf" srcId="{0A3D78CE-9D41-4296-B7C7-9AE9132137C7}" destId="{03BC6357-5125-4E4C-8E3D-3D00421C63D8}" srcOrd="0" destOrd="0" presId="urn:microsoft.com/office/officeart/2005/8/layout/default"/>
    <dgm:cxn modelId="{58BB998F-E684-47FE-83D8-3C1627C5CC33}" type="presParOf" srcId="{0A3D78CE-9D41-4296-B7C7-9AE9132137C7}" destId="{A5C25EB9-DEDA-49B1-BEEF-8494542B17D7}" srcOrd="1" destOrd="0" presId="urn:microsoft.com/office/officeart/2005/8/layout/default"/>
    <dgm:cxn modelId="{B4F160BA-F318-464C-B384-78768CFD4CFC}" type="presParOf" srcId="{0A3D78CE-9D41-4296-B7C7-9AE9132137C7}" destId="{4B2BE8BC-2DAC-4C41-8238-504E6F896A6B}" srcOrd="2" destOrd="0" presId="urn:microsoft.com/office/officeart/2005/8/layout/default"/>
    <dgm:cxn modelId="{29BA87CF-C2BC-4BB2-8117-2B874FAAF6A7}" type="presParOf" srcId="{0A3D78CE-9D41-4296-B7C7-9AE9132137C7}" destId="{23ACF972-3F8E-458E-931D-CD9D4D11154A}" srcOrd="3" destOrd="0" presId="urn:microsoft.com/office/officeart/2005/8/layout/default"/>
    <dgm:cxn modelId="{9D6E1AF5-C06F-409E-B9E4-66C93D33845A}" type="presParOf" srcId="{0A3D78CE-9D41-4296-B7C7-9AE9132137C7}" destId="{44FDFCE1-B71E-45B7-A518-9A732DBF878F}" srcOrd="4" destOrd="0" presId="urn:microsoft.com/office/officeart/2005/8/layout/default"/>
    <dgm:cxn modelId="{1107F6B5-2BFD-4648-A93D-7F7F258E7E5D}" type="presParOf" srcId="{0A3D78CE-9D41-4296-B7C7-9AE9132137C7}" destId="{511B7760-ADA9-4E23-8482-16A1A9EEA3F6}" srcOrd="5" destOrd="0" presId="urn:microsoft.com/office/officeart/2005/8/layout/default"/>
    <dgm:cxn modelId="{9F27C342-80D7-4CCE-8231-7D5C8F5614DC}" type="presParOf" srcId="{0A3D78CE-9D41-4296-B7C7-9AE9132137C7}" destId="{D83B8B66-E185-465F-B784-938484B57E38}" srcOrd="6" destOrd="0" presId="urn:microsoft.com/office/officeart/2005/8/layout/default"/>
    <dgm:cxn modelId="{68604720-AD97-41C5-BFBD-27FD6F10C515}" type="presParOf" srcId="{0A3D78CE-9D41-4296-B7C7-9AE9132137C7}" destId="{36025412-E3CD-4356-9BCF-EC385F320361}" srcOrd="7" destOrd="0" presId="urn:microsoft.com/office/officeart/2005/8/layout/default"/>
    <dgm:cxn modelId="{07FC7BF6-FBE7-4D98-B846-B0E0A8EDD91F}" type="presParOf" srcId="{0A3D78CE-9D41-4296-B7C7-9AE9132137C7}" destId="{098306B5-53FF-46A0-BB3F-F4A83838875B}" srcOrd="8" destOrd="0" presId="urn:microsoft.com/office/officeart/2005/8/layout/default"/>
    <dgm:cxn modelId="{4B32FF59-B919-4E55-835B-7EF5171862FF}" type="presParOf" srcId="{0A3D78CE-9D41-4296-B7C7-9AE9132137C7}" destId="{50F8C172-BA21-4AAE-9D9D-C02808C1F7CB}" srcOrd="9" destOrd="0" presId="urn:microsoft.com/office/officeart/2005/8/layout/default"/>
    <dgm:cxn modelId="{51464872-D5F3-4EA9-B10A-9899CACD0C63}" type="presParOf" srcId="{0A3D78CE-9D41-4296-B7C7-9AE9132137C7}" destId="{399B6F4A-A183-4272-8A91-49E4D60FF84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5CE82-CCBF-4FE4-8465-8EE0728F16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DFAB6F-FD09-4386-A126-E0F8718A309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300" b="1" dirty="0"/>
            <a:t>GDP</a:t>
          </a:r>
          <a:r>
            <a:rPr lang="en-GB" sz="2300" dirty="0"/>
            <a:t> growth of 1</a:t>
          </a:r>
          <a:r>
            <a:rPr lang="en-GB" sz="2300" b="1" dirty="0"/>
            <a:t>.5%</a:t>
          </a:r>
          <a:r>
            <a:rPr lang="en-GB" sz="2300" dirty="0"/>
            <a:t> in 2017 is forecast for </a:t>
          </a:r>
          <a:r>
            <a:rPr lang="en-GB" sz="2300" b="1" dirty="0"/>
            <a:t>1.4%</a:t>
          </a:r>
          <a:r>
            <a:rPr lang="en-GB" sz="2300" dirty="0"/>
            <a:t> for 2018</a:t>
          </a:r>
        </a:p>
      </dgm:t>
    </dgm:pt>
    <dgm:pt modelId="{D66EEC71-FCBE-4D50-A2A5-BD0E961E5AA6}" type="parTrans" cxnId="{A96AD946-4906-4FC8-AE97-F32E91B5A4BD}">
      <dgm:prSet/>
      <dgm:spPr/>
      <dgm:t>
        <a:bodyPr/>
        <a:lstStyle/>
        <a:p>
          <a:endParaRPr lang="en-GB"/>
        </a:p>
      </dgm:t>
    </dgm:pt>
    <dgm:pt modelId="{C923A10B-5751-4338-99DF-CA27A80ED6A0}" type="sibTrans" cxnId="{A96AD946-4906-4FC8-AE97-F32E91B5A4BD}">
      <dgm:prSet/>
      <dgm:spPr/>
      <dgm:t>
        <a:bodyPr/>
        <a:lstStyle/>
        <a:p>
          <a:endParaRPr lang="en-GB"/>
        </a:p>
      </dgm:t>
    </dgm:pt>
    <dgm:pt modelId="{8E6291C5-6DFA-4059-8BCF-55FA5F47457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300" dirty="0"/>
            <a:t>Unemployment rate fell by 0,8% between 2016/2017</a:t>
          </a:r>
        </a:p>
      </dgm:t>
    </dgm:pt>
    <dgm:pt modelId="{48EDE622-8D43-467A-82E2-F57BDE62A08B}" type="parTrans" cxnId="{77F6F1C7-8251-4F38-A23B-DBCA3EA72069}">
      <dgm:prSet/>
      <dgm:spPr/>
      <dgm:t>
        <a:bodyPr/>
        <a:lstStyle/>
        <a:p>
          <a:endParaRPr lang="en-GB"/>
        </a:p>
      </dgm:t>
    </dgm:pt>
    <dgm:pt modelId="{BE9513CC-D9A7-4359-88C4-7CC7158FFF70}" type="sibTrans" cxnId="{77F6F1C7-8251-4F38-A23B-DBCA3EA72069}">
      <dgm:prSet/>
      <dgm:spPr/>
      <dgm:t>
        <a:bodyPr/>
        <a:lstStyle/>
        <a:p>
          <a:endParaRPr lang="en-GB"/>
        </a:p>
      </dgm:t>
    </dgm:pt>
    <dgm:pt modelId="{FAE588F8-DA4C-4A26-AD00-AFD54D7C4886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300" b="1" dirty="0"/>
            <a:t>Exports increased </a:t>
          </a:r>
          <a:r>
            <a:rPr lang="en-GB" sz="2300" dirty="0"/>
            <a:t>by 7</a:t>
          </a:r>
          <a:r>
            <a:rPr lang="en-GB" sz="2300" b="1" dirty="0"/>
            <a:t>.5%</a:t>
          </a:r>
          <a:r>
            <a:rPr lang="en-GB" sz="2300" dirty="0"/>
            <a:t> between August 2016/2017</a:t>
          </a:r>
        </a:p>
      </dgm:t>
    </dgm:pt>
    <dgm:pt modelId="{AE86A9D5-4A1D-4DBE-BFFA-72C80F7A7366}" type="parTrans" cxnId="{27D91ECE-94AF-415E-A3DD-968B72129CC2}">
      <dgm:prSet/>
      <dgm:spPr/>
      <dgm:t>
        <a:bodyPr/>
        <a:lstStyle/>
        <a:p>
          <a:endParaRPr lang="en-GB"/>
        </a:p>
      </dgm:t>
    </dgm:pt>
    <dgm:pt modelId="{2C350E5D-2728-411A-ACCD-AED5DCE66A76}" type="sibTrans" cxnId="{27D91ECE-94AF-415E-A3DD-968B72129CC2}">
      <dgm:prSet/>
      <dgm:spPr/>
      <dgm:t>
        <a:bodyPr/>
        <a:lstStyle/>
        <a:p>
          <a:endParaRPr lang="en-GB"/>
        </a:p>
      </dgm:t>
    </dgm:pt>
    <dgm:pt modelId="{7CDBECE4-49B6-440E-8A29-D6AB2D0A05F3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300" b="1" dirty="0"/>
            <a:t>Investors’ confidence index </a:t>
          </a:r>
          <a:r>
            <a:rPr lang="en-GB" sz="2300" dirty="0"/>
            <a:t>(2017) grows: +3 than 2016.</a:t>
          </a:r>
          <a:br>
            <a:rPr lang="en-GB" sz="2400" dirty="0"/>
          </a:br>
          <a:endParaRPr lang="en-GB" sz="2400" dirty="0"/>
        </a:p>
      </dgm:t>
    </dgm:pt>
    <dgm:pt modelId="{2095C653-C29A-42BA-8828-BFF346F93D36}" type="parTrans" cxnId="{5D2423BB-940B-4C11-B1ED-ED374B87985E}">
      <dgm:prSet/>
      <dgm:spPr/>
      <dgm:t>
        <a:bodyPr/>
        <a:lstStyle/>
        <a:p>
          <a:endParaRPr lang="en-GB"/>
        </a:p>
      </dgm:t>
    </dgm:pt>
    <dgm:pt modelId="{06F3E64A-E2AD-4D39-A5AF-FC536BA1EF6E}" type="sibTrans" cxnId="{5D2423BB-940B-4C11-B1ED-ED374B87985E}">
      <dgm:prSet/>
      <dgm:spPr/>
      <dgm:t>
        <a:bodyPr/>
        <a:lstStyle/>
        <a:p>
          <a:endParaRPr lang="en-GB"/>
        </a:p>
      </dgm:t>
    </dgm:pt>
    <dgm:pt modelId="{C81D2E76-C4ED-47F6-96FA-3C56A943E5B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300" b="1" dirty="0"/>
            <a:t>Italy ranks 13</a:t>
          </a:r>
          <a:r>
            <a:rPr lang="en-GB" sz="2300" b="1" baseline="30000" dirty="0"/>
            <a:t>th</a:t>
          </a:r>
          <a:r>
            <a:rPr lang="en-GB" sz="2300" b="1" dirty="0"/>
            <a:t> in 2016 for FDI attractiveness, +5 than in 2015</a:t>
          </a:r>
          <a:endParaRPr lang="en-GB" sz="2300" dirty="0"/>
        </a:p>
      </dgm:t>
    </dgm:pt>
    <dgm:pt modelId="{AFC1DD89-75C0-4A76-8113-EC66E19EED4E}" type="parTrans" cxnId="{C729C3E2-459D-4AE0-A796-7B0117A5D01D}">
      <dgm:prSet/>
      <dgm:spPr/>
      <dgm:t>
        <a:bodyPr/>
        <a:lstStyle/>
        <a:p>
          <a:endParaRPr lang="en-GB"/>
        </a:p>
      </dgm:t>
    </dgm:pt>
    <dgm:pt modelId="{BB6AACA9-15C2-47BB-838D-36443C1BA89F}" type="sibTrans" cxnId="{C729C3E2-459D-4AE0-A796-7B0117A5D01D}">
      <dgm:prSet/>
      <dgm:spPr/>
      <dgm:t>
        <a:bodyPr/>
        <a:lstStyle/>
        <a:p>
          <a:endParaRPr lang="en-GB"/>
        </a:p>
      </dgm:t>
    </dgm:pt>
    <dgm:pt modelId="{0DD402BE-FF46-48CA-A8FA-6571930D1DE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300" b="1" dirty="0">
              <a:solidFill>
                <a:schemeClr val="bg1"/>
              </a:solidFill>
              <a:latin typeface="+mn-lt"/>
              <a:ea typeface="Arial" pitchFamily="127" charset="0"/>
              <a:cs typeface="Arial" panose="020B0604020202020204" pitchFamily="34" charset="0"/>
            </a:rPr>
            <a:t>Italy is the 8th economy in the world, based on strong export</a:t>
          </a:r>
          <a:endParaRPr lang="en-GB" sz="2300" dirty="0">
            <a:latin typeface="+mn-lt"/>
          </a:endParaRPr>
        </a:p>
      </dgm:t>
    </dgm:pt>
    <dgm:pt modelId="{E8C6C3A6-E362-4D93-8D76-7E60178DCE81}" type="parTrans" cxnId="{4CFA0B1E-9F03-4580-9C5D-3F60803A68B4}">
      <dgm:prSet/>
      <dgm:spPr/>
      <dgm:t>
        <a:bodyPr/>
        <a:lstStyle/>
        <a:p>
          <a:endParaRPr lang="en-GB"/>
        </a:p>
      </dgm:t>
    </dgm:pt>
    <dgm:pt modelId="{D7AED040-E7F5-437F-9808-DBBFD0EA6593}" type="sibTrans" cxnId="{4CFA0B1E-9F03-4580-9C5D-3F60803A68B4}">
      <dgm:prSet/>
      <dgm:spPr/>
      <dgm:t>
        <a:bodyPr/>
        <a:lstStyle/>
        <a:p>
          <a:endParaRPr lang="en-GB"/>
        </a:p>
      </dgm:t>
    </dgm:pt>
    <dgm:pt modelId="{8C92FE23-3926-44F2-B6F4-2B888DF4F82B}" type="pres">
      <dgm:prSet presAssocID="{4825CE82-CCBF-4FE4-8465-8EE0728F1632}" presName="diagram" presStyleCnt="0">
        <dgm:presLayoutVars>
          <dgm:dir/>
          <dgm:resizeHandles val="exact"/>
        </dgm:presLayoutVars>
      </dgm:prSet>
      <dgm:spPr/>
    </dgm:pt>
    <dgm:pt modelId="{15731ABE-D8A3-421B-B106-774BAB9EABC8}" type="pres">
      <dgm:prSet presAssocID="{5CDFAB6F-FD09-4386-A126-E0F8718A309C}" presName="node" presStyleLbl="node1" presStyleIdx="0" presStyleCnt="6">
        <dgm:presLayoutVars>
          <dgm:bulletEnabled val="1"/>
        </dgm:presLayoutVars>
      </dgm:prSet>
      <dgm:spPr/>
    </dgm:pt>
    <dgm:pt modelId="{BF73199B-12E1-4841-9FCA-F58EDA6B1502}" type="pres">
      <dgm:prSet presAssocID="{C923A10B-5751-4338-99DF-CA27A80ED6A0}" presName="sibTrans" presStyleCnt="0"/>
      <dgm:spPr/>
    </dgm:pt>
    <dgm:pt modelId="{52750BEC-7A4C-49E8-8896-9C3CAF93AA9B}" type="pres">
      <dgm:prSet presAssocID="{8E6291C5-6DFA-4059-8BCF-55FA5F474572}" presName="node" presStyleLbl="node1" presStyleIdx="1" presStyleCnt="6">
        <dgm:presLayoutVars>
          <dgm:bulletEnabled val="1"/>
        </dgm:presLayoutVars>
      </dgm:prSet>
      <dgm:spPr/>
    </dgm:pt>
    <dgm:pt modelId="{1314D81C-583F-497E-9473-A457F99A60CA}" type="pres">
      <dgm:prSet presAssocID="{BE9513CC-D9A7-4359-88C4-7CC7158FFF70}" presName="sibTrans" presStyleCnt="0"/>
      <dgm:spPr/>
    </dgm:pt>
    <dgm:pt modelId="{6C561C8F-8855-4CF7-BBB7-DA48E6EA8DBA}" type="pres">
      <dgm:prSet presAssocID="{FAE588F8-DA4C-4A26-AD00-AFD54D7C4886}" presName="node" presStyleLbl="node1" presStyleIdx="2" presStyleCnt="6">
        <dgm:presLayoutVars>
          <dgm:bulletEnabled val="1"/>
        </dgm:presLayoutVars>
      </dgm:prSet>
      <dgm:spPr/>
    </dgm:pt>
    <dgm:pt modelId="{A874D5F5-C6D1-4704-B350-E4F15FE6E837}" type="pres">
      <dgm:prSet presAssocID="{2C350E5D-2728-411A-ACCD-AED5DCE66A76}" presName="sibTrans" presStyleCnt="0"/>
      <dgm:spPr/>
    </dgm:pt>
    <dgm:pt modelId="{209B5754-1C37-4463-B088-F69B4B07D87C}" type="pres">
      <dgm:prSet presAssocID="{7CDBECE4-49B6-440E-8A29-D6AB2D0A05F3}" presName="node" presStyleLbl="node1" presStyleIdx="3" presStyleCnt="6">
        <dgm:presLayoutVars>
          <dgm:bulletEnabled val="1"/>
        </dgm:presLayoutVars>
      </dgm:prSet>
      <dgm:spPr/>
    </dgm:pt>
    <dgm:pt modelId="{7A3DF754-3E53-4A5C-A301-11454F039C4C}" type="pres">
      <dgm:prSet presAssocID="{06F3E64A-E2AD-4D39-A5AF-FC536BA1EF6E}" presName="sibTrans" presStyleCnt="0"/>
      <dgm:spPr/>
    </dgm:pt>
    <dgm:pt modelId="{18E85A30-B7A9-498F-9FBC-60F5C7D6AB8E}" type="pres">
      <dgm:prSet presAssocID="{C81D2E76-C4ED-47F6-96FA-3C56A943E5B0}" presName="node" presStyleLbl="node1" presStyleIdx="4" presStyleCnt="6">
        <dgm:presLayoutVars>
          <dgm:bulletEnabled val="1"/>
        </dgm:presLayoutVars>
      </dgm:prSet>
      <dgm:spPr/>
    </dgm:pt>
    <dgm:pt modelId="{029DD8F6-D760-44F7-947F-88DD573FC5E1}" type="pres">
      <dgm:prSet presAssocID="{BB6AACA9-15C2-47BB-838D-36443C1BA89F}" presName="sibTrans" presStyleCnt="0"/>
      <dgm:spPr/>
    </dgm:pt>
    <dgm:pt modelId="{3FCCE2D5-0765-4476-89C9-41F21DD74838}" type="pres">
      <dgm:prSet presAssocID="{0DD402BE-FF46-48CA-A8FA-6571930D1DE7}" presName="node" presStyleLbl="node1" presStyleIdx="5" presStyleCnt="6">
        <dgm:presLayoutVars>
          <dgm:bulletEnabled val="1"/>
        </dgm:presLayoutVars>
      </dgm:prSet>
      <dgm:spPr/>
    </dgm:pt>
  </dgm:ptLst>
  <dgm:cxnLst>
    <dgm:cxn modelId="{2A2F8403-0737-42C3-BBDD-4DA81A07B486}" type="presOf" srcId="{7CDBECE4-49B6-440E-8A29-D6AB2D0A05F3}" destId="{209B5754-1C37-4463-B088-F69B4B07D87C}" srcOrd="0" destOrd="0" presId="urn:microsoft.com/office/officeart/2005/8/layout/default"/>
    <dgm:cxn modelId="{4CFA0B1E-9F03-4580-9C5D-3F60803A68B4}" srcId="{4825CE82-CCBF-4FE4-8465-8EE0728F1632}" destId="{0DD402BE-FF46-48CA-A8FA-6571930D1DE7}" srcOrd="5" destOrd="0" parTransId="{E8C6C3A6-E362-4D93-8D76-7E60178DCE81}" sibTransId="{D7AED040-E7F5-437F-9808-DBBFD0EA6593}"/>
    <dgm:cxn modelId="{62907D29-2462-4AAA-B8A3-BA36ECBE67BD}" type="presOf" srcId="{C81D2E76-C4ED-47F6-96FA-3C56A943E5B0}" destId="{18E85A30-B7A9-498F-9FBC-60F5C7D6AB8E}" srcOrd="0" destOrd="0" presId="urn:microsoft.com/office/officeart/2005/8/layout/default"/>
    <dgm:cxn modelId="{84183939-4960-414A-ABF0-C1F499177AA2}" type="presOf" srcId="{FAE588F8-DA4C-4A26-AD00-AFD54D7C4886}" destId="{6C561C8F-8855-4CF7-BBB7-DA48E6EA8DBA}" srcOrd="0" destOrd="0" presId="urn:microsoft.com/office/officeart/2005/8/layout/default"/>
    <dgm:cxn modelId="{A96AD946-4906-4FC8-AE97-F32E91B5A4BD}" srcId="{4825CE82-CCBF-4FE4-8465-8EE0728F1632}" destId="{5CDFAB6F-FD09-4386-A126-E0F8718A309C}" srcOrd="0" destOrd="0" parTransId="{D66EEC71-FCBE-4D50-A2A5-BD0E961E5AA6}" sibTransId="{C923A10B-5751-4338-99DF-CA27A80ED6A0}"/>
    <dgm:cxn modelId="{8742308D-6DB6-4974-89E5-7BD2EB4D0250}" type="presOf" srcId="{5CDFAB6F-FD09-4386-A126-E0F8718A309C}" destId="{15731ABE-D8A3-421B-B106-774BAB9EABC8}" srcOrd="0" destOrd="0" presId="urn:microsoft.com/office/officeart/2005/8/layout/default"/>
    <dgm:cxn modelId="{B291B095-1D60-4F8E-B657-B0324EFDA983}" type="presOf" srcId="{4825CE82-CCBF-4FE4-8465-8EE0728F1632}" destId="{8C92FE23-3926-44F2-B6F4-2B888DF4F82B}" srcOrd="0" destOrd="0" presId="urn:microsoft.com/office/officeart/2005/8/layout/default"/>
    <dgm:cxn modelId="{08D8469F-9C7C-4641-A86D-AE653A9E20C8}" type="presOf" srcId="{0DD402BE-FF46-48CA-A8FA-6571930D1DE7}" destId="{3FCCE2D5-0765-4476-89C9-41F21DD74838}" srcOrd="0" destOrd="0" presId="urn:microsoft.com/office/officeart/2005/8/layout/default"/>
    <dgm:cxn modelId="{BA2505AB-0A21-49D3-B7B7-B29ABFC14C8C}" type="presOf" srcId="{8E6291C5-6DFA-4059-8BCF-55FA5F474572}" destId="{52750BEC-7A4C-49E8-8896-9C3CAF93AA9B}" srcOrd="0" destOrd="0" presId="urn:microsoft.com/office/officeart/2005/8/layout/default"/>
    <dgm:cxn modelId="{5D2423BB-940B-4C11-B1ED-ED374B87985E}" srcId="{4825CE82-CCBF-4FE4-8465-8EE0728F1632}" destId="{7CDBECE4-49B6-440E-8A29-D6AB2D0A05F3}" srcOrd="3" destOrd="0" parTransId="{2095C653-C29A-42BA-8828-BFF346F93D36}" sibTransId="{06F3E64A-E2AD-4D39-A5AF-FC536BA1EF6E}"/>
    <dgm:cxn modelId="{77F6F1C7-8251-4F38-A23B-DBCA3EA72069}" srcId="{4825CE82-CCBF-4FE4-8465-8EE0728F1632}" destId="{8E6291C5-6DFA-4059-8BCF-55FA5F474572}" srcOrd="1" destOrd="0" parTransId="{48EDE622-8D43-467A-82E2-F57BDE62A08B}" sibTransId="{BE9513CC-D9A7-4359-88C4-7CC7158FFF70}"/>
    <dgm:cxn modelId="{27D91ECE-94AF-415E-A3DD-968B72129CC2}" srcId="{4825CE82-CCBF-4FE4-8465-8EE0728F1632}" destId="{FAE588F8-DA4C-4A26-AD00-AFD54D7C4886}" srcOrd="2" destOrd="0" parTransId="{AE86A9D5-4A1D-4DBE-BFFA-72C80F7A7366}" sibTransId="{2C350E5D-2728-411A-ACCD-AED5DCE66A76}"/>
    <dgm:cxn modelId="{C729C3E2-459D-4AE0-A796-7B0117A5D01D}" srcId="{4825CE82-CCBF-4FE4-8465-8EE0728F1632}" destId="{C81D2E76-C4ED-47F6-96FA-3C56A943E5B0}" srcOrd="4" destOrd="0" parTransId="{AFC1DD89-75C0-4A76-8113-EC66E19EED4E}" sibTransId="{BB6AACA9-15C2-47BB-838D-36443C1BA89F}"/>
    <dgm:cxn modelId="{2FCFEAEA-EBC6-4B15-B8B5-13610F7F502F}" type="presParOf" srcId="{8C92FE23-3926-44F2-B6F4-2B888DF4F82B}" destId="{15731ABE-D8A3-421B-B106-774BAB9EABC8}" srcOrd="0" destOrd="0" presId="urn:microsoft.com/office/officeart/2005/8/layout/default"/>
    <dgm:cxn modelId="{FF26FD50-E4AB-4DFB-AAF1-0D8C244E768E}" type="presParOf" srcId="{8C92FE23-3926-44F2-B6F4-2B888DF4F82B}" destId="{BF73199B-12E1-4841-9FCA-F58EDA6B1502}" srcOrd="1" destOrd="0" presId="urn:microsoft.com/office/officeart/2005/8/layout/default"/>
    <dgm:cxn modelId="{2141868B-FACB-4402-BF94-5AEF1FCFEBFD}" type="presParOf" srcId="{8C92FE23-3926-44F2-B6F4-2B888DF4F82B}" destId="{52750BEC-7A4C-49E8-8896-9C3CAF93AA9B}" srcOrd="2" destOrd="0" presId="urn:microsoft.com/office/officeart/2005/8/layout/default"/>
    <dgm:cxn modelId="{0938BE7E-848D-4A5F-BD06-D6AAB85E5A0E}" type="presParOf" srcId="{8C92FE23-3926-44F2-B6F4-2B888DF4F82B}" destId="{1314D81C-583F-497E-9473-A457F99A60CA}" srcOrd="3" destOrd="0" presId="urn:microsoft.com/office/officeart/2005/8/layout/default"/>
    <dgm:cxn modelId="{07B171B6-356D-4DD5-924A-DEA2D5CBA207}" type="presParOf" srcId="{8C92FE23-3926-44F2-B6F4-2B888DF4F82B}" destId="{6C561C8F-8855-4CF7-BBB7-DA48E6EA8DBA}" srcOrd="4" destOrd="0" presId="urn:microsoft.com/office/officeart/2005/8/layout/default"/>
    <dgm:cxn modelId="{495578D1-2C29-4ADA-A06E-DA9488BA2261}" type="presParOf" srcId="{8C92FE23-3926-44F2-B6F4-2B888DF4F82B}" destId="{A874D5F5-C6D1-4704-B350-E4F15FE6E837}" srcOrd="5" destOrd="0" presId="urn:microsoft.com/office/officeart/2005/8/layout/default"/>
    <dgm:cxn modelId="{45A5C945-1E77-4B77-9015-8D6383B40511}" type="presParOf" srcId="{8C92FE23-3926-44F2-B6F4-2B888DF4F82B}" destId="{209B5754-1C37-4463-B088-F69B4B07D87C}" srcOrd="6" destOrd="0" presId="urn:microsoft.com/office/officeart/2005/8/layout/default"/>
    <dgm:cxn modelId="{85D9CE52-D20B-45E2-AD89-83319E3BD3B5}" type="presParOf" srcId="{8C92FE23-3926-44F2-B6F4-2B888DF4F82B}" destId="{7A3DF754-3E53-4A5C-A301-11454F039C4C}" srcOrd="7" destOrd="0" presId="urn:microsoft.com/office/officeart/2005/8/layout/default"/>
    <dgm:cxn modelId="{1D318E68-6638-484F-B51E-66584252FB99}" type="presParOf" srcId="{8C92FE23-3926-44F2-B6F4-2B888DF4F82B}" destId="{18E85A30-B7A9-498F-9FBC-60F5C7D6AB8E}" srcOrd="8" destOrd="0" presId="urn:microsoft.com/office/officeart/2005/8/layout/default"/>
    <dgm:cxn modelId="{114F41E1-72CA-49D8-9A92-1B87BC2EBBBC}" type="presParOf" srcId="{8C92FE23-3926-44F2-B6F4-2B888DF4F82B}" destId="{029DD8F6-D760-44F7-947F-88DD573FC5E1}" srcOrd="9" destOrd="0" presId="urn:microsoft.com/office/officeart/2005/8/layout/default"/>
    <dgm:cxn modelId="{AD342E1D-7CE7-442F-B443-695FBBCD5306}" type="presParOf" srcId="{8C92FE23-3926-44F2-B6F4-2B888DF4F82B}" destId="{3FCCE2D5-0765-4476-89C9-41F21DD748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C6357-5125-4E4C-8E3D-3D00421C63D8}">
      <dsp:nvSpPr>
        <dsp:cNvPr id="0" name=""/>
        <dsp:cNvSpPr/>
      </dsp:nvSpPr>
      <dsp:spPr>
        <a:xfrm>
          <a:off x="0" y="320906"/>
          <a:ext cx="3030140" cy="181808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</a:t>
          </a:r>
          <a:r>
            <a:rPr lang="en-GB" sz="2300" kern="1200" baseline="30000" dirty="0"/>
            <a:t>rd</a:t>
          </a:r>
          <a:r>
            <a:rPr lang="en-GB" sz="2300" kern="1200" dirty="0"/>
            <a:t> largest economy in the Eurozone</a:t>
          </a:r>
        </a:p>
      </dsp:txBody>
      <dsp:txXfrm>
        <a:off x="0" y="320906"/>
        <a:ext cx="3030140" cy="1818084"/>
      </dsp:txXfrm>
    </dsp:sp>
    <dsp:sp modelId="{4B2BE8BC-2DAC-4C41-8238-504E6F896A6B}">
      <dsp:nvSpPr>
        <dsp:cNvPr id="0" name=""/>
        <dsp:cNvSpPr/>
      </dsp:nvSpPr>
      <dsp:spPr>
        <a:xfrm>
          <a:off x="3333154" y="320906"/>
          <a:ext cx="3030140" cy="181808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Italy is open to </a:t>
          </a:r>
          <a:r>
            <a:rPr lang="en-GB" sz="2300" b="1" kern="1200" dirty="0">
              <a:solidFill>
                <a:schemeClr val="bg1"/>
              </a:solidFill>
            </a:rPr>
            <a:t>Technology </a:t>
          </a:r>
          <a:r>
            <a:rPr lang="en-GB" sz="2300" kern="1200" dirty="0">
              <a:solidFill>
                <a:schemeClr val="bg1"/>
              </a:solidFill>
            </a:rPr>
            <a:t>and 4.0 </a:t>
          </a:r>
          <a:r>
            <a:rPr lang="en-GB" sz="2300" b="1" kern="1200" dirty="0">
              <a:solidFill>
                <a:schemeClr val="bg1"/>
              </a:solidFill>
            </a:rPr>
            <a:t>manufacturing </a:t>
          </a:r>
          <a:endParaRPr lang="en-GB" sz="2300" strike="sngStrike" kern="1200" dirty="0"/>
        </a:p>
      </dsp:txBody>
      <dsp:txXfrm>
        <a:off x="3333154" y="320906"/>
        <a:ext cx="3030140" cy="1818084"/>
      </dsp:txXfrm>
    </dsp:sp>
    <dsp:sp modelId="{44FDFCE1-B71E-45B7-A518-9A732DBF878F}">
      <dsp:nvSpPr>
        <dsp:cNvPr id="0" name=""/>
        <dsp:cNvSpPr/>
      </dsp:nvSpPr>
      <dsp:spPr>
        <a:xfrm>
          <a:off x="6666309" y="320906"/>
          <a:ext cx="3030140" cy="181808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Italy has a</a:t>
          </a:r>
          <a:br>
            <a:rPr lang="en-GB" sz="2300" kern="1200" dirty="0"/>
          </a:br>
          <a:r>
            <a:rPr lang="en-GB" sz="2300" kern="1200" dirty="0"/>
            <a:t>large &amp; skilled </a:t>
          </a:r>
          <a:r>
            <a:rPr lang="en-GB" sz="2300" b="1" kern="1200" dirty="0"/>
            <a:t>workforce</a:t>
          </a:r>
          <a:endParaRPr lang="en-GB" sz="2300" strike="sngStrike" kern="1200" dirty="0"/>
        </a:p>
      </dsp:txBody>
      <dsp:txXfrm>
        <a:off x="6666309" y="320906"/>
        <a:ext cx="3030140" cy="1818084"/>
      </dsp:txXfrm>
    </dsp:sp>
    <dsp:sp modelId="{D83B8B66-E185-465F-B784-938484B57E38}">
      <dsp:nvSpPr>
        <dsp:cNvPr id="0" name=""/>
        <dsp:cNvSpPr/>
      </dsp:nvSpPr>
      <dsp:spPr>
        <a:xfrm>
          <a:off x="0" y="2442004"/>
          <a:ext cx="3030140" cy="181808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Italy has among the lowest </a:t>
          </a:r>
          <a:r>
            <a:rPr lang="en-GB" sz="2300" b="1" kern="1200" dirty="0">
              <a:solidFill>
                <a:schemeClr val="bg1"/>
              </a:solidFill>
            </a:rPr>
            <a:t>labour costs </a:t>
          </a:r>
          <a:r>
            <a:rPr lang="en-GB" sz="2300" kern="1200" dirty="0">
              <a:solidFill>
                <a:schemeClr val="bg1"/>
              </a:solidFill>
            </a:rPr>
            <a:t>in Western Europe</a:t>
          </a:r>
          <a:endParaRPr lang="en-GB" sz="2300" strike="sngStrike" kern="1200" dirty="0"/>
        </a:p>
      </dsp:txBody>
      <dsp:txXfrm>
        <a:off x="0" y="2442004"/>
        <a:ext cx="3030140" cy="1818084"/>
      </dsp:txXfrm>
    </dsp:sp>
    <dsp:sp modelId="{098306B5-53FF-46A0-BB3F-F4A83838875B}">
      <dsp:nvSpPr>
        <dsp:cNvPr id="0" name=""/>
        <dsp:cNvSpPr/>
      </dsp:nvSpPr>
      <dsp:spPr>
        <a:xfrm>
          <a:off x="3333154" y="2442004"/>
          <a:ext cx="3030140" cy="181808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strike="sngStrike" kern="1200" dirty="0"/>
        </a:p>
      </dsp:txBody>
      <dsp:txXfrm>
        <a:off x="3333154" y="2442004"/>
        <a:ext cx="3030140" cy="1818084"/>
      </dsp:txXfrm>
    </dsp:sp>
    <dsp:sp modelId="{399B6F4A-A183-4272-8A91-49E4D60FF841}">
      <dsp:nvSpPr>
        <dsp:cNvPr id="0" name=""/>
        <dsp:cNvSpPr/>
      </dsp:nvSpPr>
      <dsp:spPr>
        <a:xfrm>
          <a:off x="6666309" y="2442004"/>
          <a:ext cx="3030140" cy="181808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Competitive location for investment. Cheaper than USA and many Western European competitors</a:t>
          </a:r>
          <a:endParaRPr lang="en-GB" sz="2300" kern="1200" dirty="0"/>
        </a:p>
      </dsp:txBody>
      <dsp:txXfrm>
        <a:off x="6666309" y="2442004"/>
        <a:ext cx="3030140" cy="181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1ABE-D8A3-421B-B106-774BAB9EABC8}">
      <dsp:nvSpPr>
        <dsp:cNvPr id="0" name=""/>
        <dsp:cNvSpPr/>
      </dsp:nvSpPr>
      <dsp:spPr>
        <a:xfrm>
          <a:off x="0" y="190314"/>
          <a:ext cx="2954409" cy="177264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GDP</a:t>
          </a:r>
          <a:r>
            <a:rPr lang="en-GB" sz="2300" kern="1200" dirty="0"/>
            <a:t> growth of 1</a:t>
          </a:r>
          <a:r>
            <a:rPr lang="en-GB" sz="2300" b="1" kern="1200" dirty="0"/>
            <a:t>.5%</a:t>
          </a:r>
          <a:r>
            <a:rPr lang="en-GB" sz="2300" kern="1200" dirty="0"/>
            <a:t> in 2017 is forecast for </a:t>
          </a:r>
          <a:r>
            <a:rPr lang="en-GB" sz="2300" b="1" kern="1200" dirty="0"/>
            <a:t>1.4%</a:t>
          </a:r>
          <a:r>
            <a:rPr lang="en-GB" sz="2300" kern="1200" dirty="0"/>
            <a:t> for 2018</a:t>
          </a:r>
        </a:p>
      </dsp:txBody>
      <dsp:txXfrm>
        <a:off x="0" y="190314"/>
        <a:ext cx="2954409" cy="1772645"/>
      </dsp:txXfrm>
    </dsp:sp>
    <dsp:sp modelId="{52750BEC-7A4C-49E8-8896-9C3CAF93AA9B}">
      <dsp:nvSpPr>
        <dsp:cNvPr id="0" name=""/>
        <dsp:cNvSpPr/>
      </dsp:nvSpPr>
      <dsp:spPr>
        <a:xfrm>
          <a:off x="3249850" y="190314"/>
          <a:ext cx="2954409" cy="17726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Unemployment rate fell by 0,8% between 2016/2017</a:t>
          </a:r>
        </a:p>
      </dsp:txBody>
      <dsp:txXfrm>
        <a:off x="3249850" y="190314"/>
        <a:ext cx="2954409" cy="1772645"/>
      </dsp:txXfrm>
    </dsp:sp>
    <dsp:sp modelId="{6C561C8F-8855-4CF7-BBB7-DA48E6EA8DBA}">
      <dsp:nvSpPr>
        <dsp:cNvPr id="0" name=""/>
        <dsp:cNvSpPr/>
      </dsp:nvSpPr>
      <dsp:spPr>
        <a:xfrm>
          <a:off x="6499701" y="190314"/>
          <a:ext cx="2954409" cy="177264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Exports increased </a:t>
          </a:r>
          <a:r>
            <a:rPr lang="en-GB" sz="2300" kern="1200" dirty="0"/>
            <a:t>by 7</a:t>
          </a:r>
          <a:r>
            <a:rPr lang="en-GB" sz="2300" b="1" kern="1200" dirty="0"/>
            <a:t>.5%</a:t>
          </a:r>
          <a:r>
            <a:rPr lang="en-GB" sz="2300" kern="1200" dirty="0"/>
            <a:t> between August 2016/2017</a:t>
          </a:r>
        </a:p>
      </dsp:txBody>
      <dsp:txXfrm>
        <a:off x="6499701" y="190314"/>
        <a:ext cx="2954409" cy="1772645"/>
      </dsp:txXfrm>
    </dsp:sp>
    <dsp:sp modelId="{209B5754-1C37-4463-B088-F69B4B07D87C}">
      <dsp:nvSpPr>
        <dsp:cNvPr id="0" name=""/>
        <dsp:cNvSpPr/>
      </dsp:nvSpPr>
      <dsp:spPr>
        <a:xfrm>
          <a:off x="0" y="2258401"/>
          <a:ext cx="2954409" cy="1772645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Investors’ confidence index </a:t>
          </a:r>
          <a:r>
            <a:rPr lang="en-GB" sz="2300" kern="1200" dirty="0"/>
            <a:t>(2017) grows: +3 than 2016.</a:t>
          </a:r>
          <a:br>
            <a:rPr lang="en-GB" sz="2400" kern="1200" dirty="0"/>
          </a:br>
          <a:endParaRPr lang="en-GB" sz="2400" kern="1200" dirty="0"/>
        </a:p>
      </dsp:txBody>
      <dsp:txXfrm>
        <a:off x="0" y="2258401"/>
        <a:ext cx="2954409" cy="1772645"/>
      </dsp:txXfrm>
    </dsp:sp>
    <dsp:sp modelId="{18E85A30-B7A9-498F-9FBC-60F5C7D6AB8E}">
      <dsp:nvSpPr>
        <dsp:cNvPr id="0" name=""/>
        <dsp:cNvSpPr/>
      </dsp:nvSpPr>
      <dsp:spPr>
        <a:xfrm>
          <a:off x="3249850" y="2258401"/>
          <a:ext cx="2954409" cy="177264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Italy ranks 13</a:t>
          </a:r>
          <a:r>
            <a:rPr lang="en-GB" sz="2300" b="1" kern="1200" baseline="30000" dirty="0"/>
            <a:t>th</a:t>
          </a:r>
          <a:r>
            <a:rPr lang="en-GB" sz="2300" b="1" kern="1200" dirty="0"/>
            <a:t> in 2016 for FDI attractiveness, +5 than in 2015</a:t>
          </a:r>
          <a:endParaRPr lang="en-GB" sz="2300" kern="1200" dirty="0"/>
        </a:p>
      </dsp:txBody>
      <dsp:txXfrm>
        <a:off x="3249850" y="2258401"/>
        <a:ext cx="2954409" cy="1772645"/>
      </dsp:txXfrm>
    </dsp:sp>
    <dsp:sp modelId="{3FCCE2D5-0765-4476-89C9-41F21DD74838}">
      <dsp:nvSpPr>
        <dsp:cNvPr id="0" name=""/>
        <dsp:cNvSpPr/>
      </dsp:nvSpPr>
      <dsp:spPr>
        <a:xfrm>
          <a:off x="6499701" y="2258401"/>
          <a:ext cx="2954409" cy="177264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+mn-lt"/>
              <a:ea typeface="Arial" pitchFamily="127" charset="0"/>
              <a:cs typeface="Arial" panose="020B0604020202020204" pitchFamily="34" charset="0"/>
            </a:rPr>
            <a:t>Italy is the 8th economy in the world, based on strong export</a:t>
          </a:r>
          <a:endParaRPr lang="en-GB" sz="2300" kern="1200" dirty="0">
            <a:latin typeface="+mn-lt"/>
          </a:endParaRPr>
        </a:p>
      </dsp:txBody>
      <dsp:txXfrm>
        <a:off x="6499701" y="2258401"/>
        <a:ext cx="2954409" cy="177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842C658-654C-43B5-9AA1-2AFBCB2BB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01"/>
            <a:ext cx="12191999" cy="685099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131F9576-0591-4D7A-941F-E7B3827298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2" y="1294024"/>
            <a:ext cx="5976664" cy="17850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6" tIns="45717" rIns="91436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INVEST IN ITALY: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127" charset="-128"/>
                <a:cs typeface="Arial" panose="020B0604020202020204" pitchFamily="34" charset="0"/>
              </a:rPr>
              <a:t>Right Time, Right Place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 i="1" dirty="0">
              <a:solidFill>
                <a:prstClr val="white"/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  <a:p>
            <a:pPr defTabSz="829496">
              <a:defRPr/>
            </a:pPr>
            <a:endParaRPr lang="it-IT" altLang="it-IT" sz="2000" b="1" i="1" kern="0" dirty="0">
              <a:solidFill>
                <a:prstClr val="white"/>
              </a:solidFill>
              <a:latin typeface="Arial" panose="020B0604020202020204" pitchFamily="34" charset="0"/>
              <a:ea typeface="ＭＳ Ｐゴシック" pitchFamily="127" charset="-128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BAD691-67E3-4646-A05D-78B76D6154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1982" y="4370764"/>
            <a:ext cx="1836354" cy="53595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BA92E1D-D2EB-4AD5-987A-C8EE161A3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0424" y="4437112"/>
            <a:ext cx="1008112" cy="513940"/>
          </a:xfrm>
          <a:prstGeom prst="rect">
            <a:avLst/>
          </a:prstGeom>
        </p:spPr>
      </p:pic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68E605F7-5DE9-4C43-996C-D2BF5E1C0927}"/>
              </a:ext>
            </a:extLst>
          </p:cNvPr>
          <p:cNvSpPr/>
          <p:nvPr userDrawn="1"/>
        </p:nvSpPr>
        <p:spPr>
          <a:xfrm>
            <a:off x="6963506" y="1718301"/>
            <a:ext cx="1732086" cy="168541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9E8792D1-A0A3-465B-BB77-DEA50EF91C60}"/>
              </a:ext>
            </a:extLst>
          </p:cNvPr>
          <p:cNvSpPr/>
          <p:nvPr userDrawn="1"/>
        </p:nvSpPr>
        <p:spPr>
          <a:xfrm flipH="1">
            <a:off x="10038431" y="1709990"/>
            <a:ext cx="562710" cy="168541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944911A-D909-4716-A4DF-729CBBB5C249}"/>
              </a:ext>
            </a:extLst>
          </p:cNvPr>
          <p:cNvSpPr/>
          <p:nvPr userDrawn="1"/>
        </p:nvSpPr>
        <p:spPr>
          <a:xfrm>
            <a:off x="8695592" y="1721853"/>
            <a:ext cx="1345220" cy="1685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FB5A233-BA6E-49B4-871D-95E6D2861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63" y="1737670"/>
            <a:ext cx="2476694" cy="17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CA9AC-BAF8-426B-A667-52C676A7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5AD551-54DF-48B1-A526-12573971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5269E0-CA8C-4A2E-A17C-FF48359B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9F455-842F-45D9-8FC7-BF9C7B1D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F2E3-FBAC-4206-BC90-A961F0D0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3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E0368B1-3152-4B48-B5C0-0481A68D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9ED5AE-F1A5-43BA-AA31-CD3B4AE04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4895BB-5167-46D6-9544-80BC3C5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66C075-86C4-4EE4-B277-3467C59D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4B897-9708-4E5C-9DF9-32D5F815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0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o 5">
            <a:extLst>
              <a:ext uri="{FF2B5EF4-FFF2-40B4-BE49-F238E27FC236}">
                <a16:creationId xmlns:a16="http://schemas.microsoft.com/office/drawing/2014/main" id="{B055879F-33B6-4777-977B-DB751F94DA7A}"/>
              </a:ext>
            </a:extLst>
          </p:cNvPr>
          <p:cNvSpPr/>
          <p:nvPr userDrawn="1"/>
        </p:nvSpPr>
        <p:spPr bwMode="auto">
          <a:xfrm>
            <a:off x="1230284" y="0"/>
            <a:ext cx="10961716" cy="761857"/>
          </a:xfrm>
          <a:prstGeom prst="homePlate">
            <a:avLst>
              <a:gd name="adj" fmla="val 0"/>
            </a:avLst>
          </a:prstGeom>
          <a:solidFill>
            <a:srgbClr val="DE1C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93663" marR="0" indent="-93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entagono 5">
            <a:extLst>
              <a:ext uri="{FF2B5EF4-FFF2-40B4-BE49-F238E27FC236}">
                <a16:creationId xmlns:a16="http://schemas.microsoft.com/office/drawing/2014/main" id="{A004A7B9-3CF4-445C-8785-233CF660E15A}"/>
              </a:ext>
            </a:extLst>
          </p:cNvPr>
          <p:cNvSpPr/>
          <p:nvPr userDrawn="1"/>
        </p:nvSpPr>
        <p:spPr bwMode="auto">
          <a:xfrm>
            <a:off x="0" y="0"/>
            <a:ext cx="200472" cy="761857"/>
          </a:xfrm>
          <a:prstGeom prst="homePlate">
            <a:avLst>
              <a:gd name="adj" fmla="val 0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93663" marR="0" indent="-93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entagono 7">
            <a:extLst>
              <a:ext uri="{FF2B5EF4-FFF2-40B4-BE49-F238E27FC236}">
                <a16:creationId xmlns:a16="http://schemas.microsoft.com/office/drawing/2014/main" id="{B3958494-EB65-402F-B959-FF921D0DA7EC}"/>
              </a:ext>
            </a:extLst>
          </p:cNvPr>
          <p:cNvSpPr/>
          <p:nvPr userDrawn="1"/>
        </p:nvSpPr>
        <p:spPr bwMode="auto">
          <a:xfrm>
            <a:off x="200472" y="0"/>
            <a:ext cx="1487012" cy="761857"/>
          </a:xfrm>
          <a:prstGeom prst="homePlate">
            <a:avLst>
              <a:gd name="adj" fmla="val 5187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93663" marR="0" indent="-93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5BFCB3-6FE0-4C5F-86F6-09ADBD2DF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71"/>
            <a:ext cx="1417168" cy="599729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FC70077-B092-4EEF-9C06-A005745CF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44" y="126419"/>
            <a:ext cx="984656" cy="5090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5372C49-E076-4C2D-825D-C7CC2196D9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45" y="6328438"/>
            <a:ext cx="928255" cy="52956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871205-7223-4259-B166-292CA32913BE}"/>
              </a:ext>
            </a:extLst>
          </p:cNvPr>
          <p:cNvSpPr txBox="1"/>
          <p:nvPr userDrawn="1"/>
        </p:nvSpPr>
        <p:spPr>
          <a:xfrm>
            <a:off x="11629505" y="6418556"/>
            <a:ext cx="56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8112E1-9636-4BF8-A8F1-88A6C565D24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F5A5928-38EA-4145-97D8-797089CA74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28" y="12149"/>
            <a:ext cx="1342012" cy="934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1BF5771-42A2-457E-89EF-EF15CD3C4F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327"/>
            <a:ext cx="1687484" cy="108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FF4AA56-4EDF-4822-992D-81A3102000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68" y="5851491"/>
            <a:ext cx="1542163" cy="1006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E87074-6D86-4BB3-A96F-286ECD8A30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94966" y="411460"/>
            <a:ext cx="1401566" cy="9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46643797-6296-47DE-B108-B5239590E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9450" y="570979"/>
            <a:ext cx="1182082" cy="509017"/>
          </a:xfrm>
          <a:prstGeom prst="rect">
            <a:avLst/>
          </a:prstGeom>
        </p:spPr>
      </p:pic>
      <p:sp>
        <p:nvSpPr>
          <p:cNvPr id="13" name="Pentagono 3">
            <a:extLst>
              <a:ext uri="{FF2B5EF4-FFF2-40B4-BE49-F238E27FC236}">
                <a16:creationId xmlns:a16="http://schemas.microsoft.com/office/drawing/2014/main" id="{10072AB0-D54D-4C76-8095-7995EF295F30}"/>
              </a:ext>
            </a:extLst>
          </p:cNvPr>
          <p:cNvSpPr/>
          <p:nvPr userDrawn="1"/>
        </p:nvSpPr>
        <p:spPr>
          <a:xfrm>
            <a:off x="4792662" y="1652328"/>
            <a:ext cx="7399338" cy="3814763"/>
          </a:xfrm>
          <a:prstGeom prst="homePlate">
            <a:avLst>
              <a:gd name="adj" fmla="val 0"/>
            </a:avLst>
          </a:prstGeom>
          <a:solidFill>
            <a:srgbClr val="E3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1270"/>
          </a:p>
        </p:txBody>
      </p:sp>
      <p:sp>
        <p:nvSpPr>
          <p:cNvPr id="16" name="Pentagono 4">
            <a:extLst>
              <a:ext uri="{FF2B5EF4-FFF2-40B4-BE49-F238E27FC236}">
                <a16:creationId xmlns:a16="http://schemas.microsoft.com/office/drawing/2014/main" id="{0E2C7F4A-E535-41DA-9DE0-9297E9DBE698}"/>
              </a:ext>
            </a:extLst>
          </p:cNvPr>
          <p:cNvSpPr/>
          <p:nvPr userDrawn="1"/>
        </p:nvSpPr>
        <p:spPr>
          <a:xfrm>
            <a:off x="1241425" y="1605856"/>
            <a:ext cx="6439535" cy="3907706"/>
          </a:xfrm>
          <a:prstGeom prst="homePlate">
            <a:avLst>
              <a:gd name="adj" fmla="val 38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1270"/>
          </a:p>
        </p:txBody>
      </p:sp>
      <p:sp>
        <p:nvSpPr>
          <p:cNvPr id="17" name="Pentagono 5">
            <a:extLst>
              <a:ext uri="{FF2B5EF4-FFF2-40B4-BE49-F238E27FC236}">
                <a16:creationId xmlns:a16="http://schemas.microsoft.com/office/drawing/2014/main" id="{7F9EAEDE-5635-442C-8159-07EF0AF9F7EB}"/>
              </a:ext>
            </a:extLst>
          </p:cNvPr>
          <p:cNvSpPr/>
          <p:nvPr userDrawn="1"/>
        </p:nvSpPr>
        <p:spPr>
          <a:xfrm>
            <a:off x="0" y="1652328"/>
            <a:ext cx="6517178" cy="3814763"/>
          </a:xfrm>
          <a:prstGeom prst="homePlate">
            <a:avLst>
              <a:gd name="adj" fmla="val 3819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sz="1270"/>
          </a:p>
        </p:txBody>
      </p:sp>
      <p:sp>
        <p:nvSpPr>
          <p:cNvPr id="18" name="CasellaDiTesto 4">
            <a:extLst>
              <a:ext uri="{FF2B5EF4-FFF2-40B4-BE49-F238E27FC236}">
                <a16:creationId xmlns:a16="http://schemas.microsoft.com/office/drawing/2014/main" id="{FB1230C3-46B3-450D-B82C-BF2797732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25833" y="2882853"/>
            <a:ext cx="3285595" cy="10974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t-IT" altLang="it-IT" sz="3266" b="1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Thank</a:t>
            </a:r>
            <a:r>
              <a:rPr lang="it-IT" altLang="it-IT" sz="3266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altLang="it-IT" sz="3266" b="1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you</a:t>
            </a:r>
            <a:r>
              <a:rPr lang="it-IT" altLang="it-IT" sz="3266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for </a:t>
            </a:r>
          </a:p>
          <a:p>
            <a:pPr>
              <a:defRPr/>
            </a:pPr>
            <a:r>
              <a:rPr lang="it-IT" altLang="it-IT" sz="3266" b="1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your</a:t>
            </a:r>
            <a:r>
              <a:rPr lang="it-IT" altLang="it-IT" sz="3266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altLang="it-IT" sz="3266" b="1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attention</a:t>
            </a:r>
            <a:endParaRPr lang="it-IT" altLang="it-IT" sz="3266" b="1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86203FDA-8900-456B-B3F0-182E36288A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5079" y="2704047"/>
            <a:ext cx="4131770" cy="10695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it-IT" sz="127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Italian Trade Agency</a:t>
            </a:r>
          </a:p>
          <a:p>
            <a:pPr eaLnBrk="0" hangingPunct="0">
              <a:defRPr/>
            </a:pPr>
            <a:r>
              <a:rPr lang="en-US" altLang="it-IT" sz="127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Via Liszt, 21</a:t>
            </a:r>
          </a:p>
          <a:p>
            <a:pPr eaLnBrk="0" hangingPunct="0">
              <a:defRPr/>
            </a:pPr>
            <a:r>
              <a:rPr lang="en-US" altLang="it-IT" sz="127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00144 Roma</a:t>
            </a:r>
          </a:p>
          <a:p>
            <a:pPr eaLnBrk="0" hangingPunct="0">
              <a:defRPr/>
            </a:pPr>
            <a:r>
              <a:rPr lang="en-US" altLang="it-IT" sz="127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Relazioni.esterne@ice.it</a:t>
            </a:r>
          </a:p>
          <a:p>
            <a:pPr eaLnBrk="0" hangingPunct="0">
              <a:defRPr/>
            </a:pPr>
            <a:r>
              <a:rPr lang="en-US" altLang="it-IT" sz="127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www.ice.it</a:t>
            </a:r>
          </a:p>
        </p:txBody>
      </p:sp>
      <p:pic>
        <p:nvPicPr>
          <p:cNvPr id="20" name="Immagine 5">
            <a:extLst>
              <a:ext uri="{FF2B5EF4-FFF2-40B4-BE49-F238E27FC236}">
                <a16:creationId xmlns:a16="http://schemas.microsoft.com/office/drawing/2014/main" id="{E44F6D7E-92A8-453D-85F3-C85C660B1A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7474" y="2711513"/>
            <a:ext cx="1112986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52E844-68BB-4FF6-9A95-DAD44D3FA42E}"/>
              </a:ext>
            </a:extLst>
          </p:cNvPr>
          <p:cNvCxnSpPr>
            <a:cxnSpLocks/>
          </p:cNvCxnSpPr>
          <p:nvPr userDrawn="1"/>
        </p:nvCxnSpPr>
        <p:spPr>
          <a:xfrm>
            <a:off x="1856656" y="2711513"/>
            <a:ext cx="0" cy="144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4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B2A4A-6380-4512-8B85-70591C3A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EBC44-B210-4F22-9757-28039FB20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90816-E879-4739-B99C-26BCE22B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60E225-297D-40EF-8021-0F1642E8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09DE16-88DF-46E8-81F8-C89EB668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F9E801-1FFC-4CD6-9482-EBD9E12A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16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9D274-BB77-4129-9436-7A600C74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F3100D-11B1-49D4-AF85-346331FE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4AA690-578E-43FA-A8C1-6BE566562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C43A5-076E-4622-B861-B257C619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5417F9-08F8-42E6-AF0B-F03940BC6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D28D610-79EB-4C01-A52C-2203A75C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4206F9-04FD-4A45-A974-189E1268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B7FF813-7AE0-41EE-A5CC-6EECD38F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7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410ED-BD81-4E16-93B4-3B0DE77E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B6701E-339B-4E4B-BCCE-B83A403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197948-254A-44BF-93A9-4C059B41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E5747F-8FC1-45E0-AA73-736F2230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AD07C2-AE6E-4E85-B36A-AA8B195D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52CBFD-5493-495D-A91D-89DF00B9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48A766-0606-4CBD-B359-9FEBA5BD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B054B-EF7E-42C9-9E00-B829B9F1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B788D0-01B0-4683-AC32-C808E511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820A3E-2B5F-46AD-84F5-9C4A0153C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46EDFC-86B2-42F0-941C-2E257FD2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0E37E5-E3A7-42E4-915E-15B082D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454DDD-C50D-4F40-A808-D4350EB9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46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20303-9232-4081-A32B-5AFEFFC3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4483A9-FB9E-4CF9-B62A-64C52F493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AC8995-4EBF-460E-A1BB-1AA071A92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663501-EF7F-49C0-9DEB-18EEF055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3C0-D8F4-4FA7-96EF-E6B9DA549AD1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4FCE98-0CBA-4BCB-9A1E-8585C968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12ECBA-FDBF-4C86-BBF4-2ADE8520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8112E1-9636-4BF8-A8F1-88A6C565D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6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7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radecompetitivenessmap.intracen.org/TPIC.aspx201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www.itia.cnr.it/e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aster.it/" TargetMode="External"/><Relationship Id="rId12" Type="http://schemas.openxmlformats.org/officeDocument/2006/relationships/image" Target="../media/image24.png"/><Relationship Id="rId17" Type="http://schemas.openxmlformats.org/officeDocument/2006/relationships/hyperlink" Target="http://www.siitscpa.it/" TargetMode="External"/><Relationship Id="rId2" Type="http://schemas.openxmlformats.org/officeDocument/2006/relationships/hyperlink" Target="http://www.fabbricaintelligente.it/" TargetMode="External"/><Relationship Id="rId16" Type="http://schemas.openxmlformats.org/officeDocument/2006/relationships/hyperlink" Target="http://www.mesap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://www.distrettomedis.it/en" TargetMode="External"/><Relationship Id="rId5" Type="http://schemas.openxmlformats.org/officeDocument/2006/relationships/hyperlink" Target="http://www.afil.it/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://www.marche-manufacturing.it/" TargetMode="External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fabbricaintelligente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15/10/I-distretti-industriali-2011.pdf" TargetMode="External"/><Relationship Id="rId2" Type="http://schemas.openxmlformats.org/officeDocument/2006/relationships/hyperlink" Target="http://www.osservatoriodistrett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associazione-sie.it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www.cinec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iit.it/" TargetMode="External"/><Relationship Id="rId4" Type="http://schemas.openxmlformats.org/officeDocument/2006/relationships/hyperlink" Target="http://www.robosiri.it/" TargetMode="Externa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macchine.it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anie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www.machinesitalia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imit.it/" TargetMode="External"/><Relationship Id="rId13" Type="http://schemas.openxmlformats.org/officeDocument/2006/relationships/hyperlink" Target="http://www.assofluid.it/" TargetMode="External"/><Relationship Id="rId18" Type="http://schemas.openxmlformats.org/officeDocument/2006/relationships/hyperlink" Target="http://www.assomarmomacchine.com/" TargetMode="External"/><Relationship Id="rId26" Type="http://schemas.openxmlformats.org/officeDocument/2006/relationships/hyperlink" Target="http://www.ucimu.it/" TargetMode="External"/><Relationship Id="rId3" Type="http://schemas.openxmlformats.org/officeDocument/2006/relationships/image" Target="../media/image45.emf"/><Relationship Id="rId21" Type="http://schemas.openxmlformats.org/officeDocument/2006/relationships/image" Target="../media/image53.emf"/><Relationship Id="rId7" Type="http://schemas.openxmlformats.org/officeDocument/2006/relationships/image" Target="../media/image47.emf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5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hyperlink" Target="http://www.acimac.it/" TargetMode="External"/><Relationship Id="rId20" Type="http://schemas.openxmlformats.org/officeDocument/2006/relationships/hyperlink" Target="http://www.federunacom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imga.it/" TargetMode="External"/><Relationship Id="rId11" Type="http://schemas.openxmlformats.org/officeDocument/2006/relationships/hyperlink" Target="http://www.assocomaplast.org/" TargetMode="External"/><Relationship Id="rId24" Type="http://schemas.openxmlformats.org/officeDocument/2006/relationships/image" Target="../media/image55.emf"/><Relationship Id="rId5" Type="http://schemas.openxmlformats.org/officeDocument/2006/relationships/image" Target="../media/image46.png"/><Relationship Id="rId15" Type="http://schemas.openxmlformats.org/officeDocument/2006/relationships/hyperlink" Target="http://www.assomac.it/" TargetMode="External"/><Relationship Id="rId23" Type="http://schemas.openxmlformats.org/officeDocument/2006/relationships/hyperlink" Target="http://www.ucima.it/" TargetMode="External"/><Relationship Id="rId28" Type="http://schemas.openxmlformats.org/officeDocument/2006/relationships/hyperlink" Target="http://www.federmacchine.it/" TargetMode="External"/><Relationship Id="rId10" Type="http://schemas.openxmlformats.org/officeDocument/2006/relationships/hyperlink" Target="http://www.amafond.com/" TargetMode="External"/><Relationship Id="rId19" Type="http://schemas.openxmlformats.org/officeDocument/2006/relationships/image" Target="../media/image52.png"/><Relationship Id="rId4" Type="http://schemas.openxmlformats.org/officeDocument/2006/relationships/hyperlink" Target="http://www.acimall.com/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0.png"/><Relationship Id="rId22" Type="http://schemas.openxmlformats.org/officeDocument/2006/relationships/image" Target="../media/image54.emf"/><Relationship Id="rId27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4ECA90-05CA-45D4-B7C9-7948D3C9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7" y="4412372"/>
            <a:ext cx="940001" cy="5843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31F057-9B85-424D-B539-D21FF590B71C}"/>
              </a:ext>
            </a:extLst>
          </p:cNvPr>
          <p:cNvSpPr txBox="1"/>
          <p:nvPr/>
        </p:nvSpPr>
        <p:spPr>
          <a:xfrm>
            <a:off x="209570" y="2646489"/>
            <a:ext cx="2841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INDUSTRIAL MACHINERY</a:t>
            </a:r>
            <a:endParaRPr lang="it-IT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8564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E7D147-F4EF-456D-BF62-68971441A358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COMPETITIVE ADVANTAGES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858F10F-ACAD-443A-97B4-34D12EE76364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13648F-812E-4ADF-A39B-2F9664F3150F}"/>
              </a:ext>
            </a:extLst>
          </p:cNvPr>
          <p:cNvSpPr txBox="1"/>
          <p:nvPr/>
        </p:nvSpPr>
        <p:spPr>
          <a:xfrm>
            <a:off x="237392" y="2466761"/>
            <a:ext cx="132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Points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AD639EB-6CAA-4170-B096-CC3C837A9FA4}"/>
              </a:ext>
            </a:extLst>
          </p:cNvPr>
          <p:cNvSpPr txBox="1"/>
          <p:nvPr/>
        </p:nvSpPr>
        <p:spPr>
          <a:xfrm>
            <a:off x="1761580" y="1454903"/>
            <a:ext cx="8938845" cy="398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High ranking of competitiveness of the Trade Performance Index 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Excellent positioning of Italian Industrial Machinery in Europe, in terms of GDP, number of employees and companies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Presence of clusters and technological districts 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National policy favorable to innovation and </a:t>
            </a:r>
            <a:r>
              <a:rPr lang="en-US" altLang="ja-JP" sz="2000" kern="0" dirty="0" err="1"/>
              <a:t>modernisation</a:t>
            </a:r>
            <a:r>
              <a:rPr lang="en-US" altLang="ja-JP" sz="2000" kern="0" dirty="0"/>
              <a:t> of enterprises (Impresa 4.0)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Presence of top Universities, competitive and skilled workforce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Excellence in R&amp;D and innovation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000" kern="0" dirty="0"/>
              <a:t>Competitive </a:t>
            </a:r>
            <a:r>
              <a:rPr lang="en-US" altLang="ja-JP" sz="2000" kern="0" dirty="0" err="1"/>
              <a:t>labour</a:t>
            </a:r>
            <a:r>
              <a:rPr lang="en-US" altLang="ja-JP" sz="2000" kern="0" dirty="0"/>
              <a:t> cost</a:t>
            </a:r>
          </a:p>
        </p:txBody>
      </p:sp>
    </p:spTree>
    <p:extLst>
      <p:ext uri="{BB962C8B-B14F-4D97-AF65-F5344CB8AC3E}">
        <p14:creationId xmlns:p14="http://schemas.microsoft.com/office/powerpoint/2010/main" val="101424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79F178-BF65-4536-A4E8-715D8AA2DBF2}"/>
              </a:ext>
            </a:extLst>
          </p:cNvPr>
          <p:cNvSpPr txBox="1"/>
          <p:nvPr/>
        </p:nvSpPr>
        <p:spPr>
          <a:xfrm>
            <a:off x="797319" y="1043610"/>
            <a:ext cx="9733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Ranking of 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competitiveness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Trade Performance Index (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sectors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worldwide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51BB98-3EF7-4154-9DC3-601E8F3FA8DF}"/>
              </a:ext>
            </a:extLst>
          </p:cNvPr>
          <p:cNvSpPr txBox="1"/>
          <p:nvPr/>
        </p:nvSpPr>
        <p:spPr>
          <a:xfrm>
            <a:off x="2734635" y="5225435"/>
            <a:ext cx="680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Italy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already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leader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DE482A-DFD9-48B1-A5A1-450E493CF6FE}"/>
              </a:ext>
            </a:extLst>
          </p:cNvPr>
          <p:cNvSpPr txBox="1"/>
          <p:nvPr/>
        </p:nvSpPr>
        <p:spPr>
          <a:xfrm>
            <a:off x="3145415" y="6427433"/>
            <a:ext cx="831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altLang="it-IT" sz="1000" i="1" dirty="0">
                <a:solidFill>
                  <a:schemeClr val="bg1">
                    <a:lumMod val="50000"/>
                  </a:schemeClr>
                </a:solidFill>
              </a:rPr>
              <a:t>International Trade Centre UNCTAD/WTO, Trade performance Index </a:t>
            </a:r>
            <a:r>
              <a:rPr lang="it-IT" altLang="it-IT" sz="1000" i="1" dirty="0" err="1">
                <a:solidFill>
                  <a:schemeClr val="bg1">
                    <a:lumMod val="50000"/>
                  </a:schemeClr>
                </a:solidFill>
              </a:rPr>
              <a:t>figures</a:t>
            </a:r>
            <a:r>
              <a:rPr lang="it-IT" altLang="it-IT" sz="1000" i="1" dirty="0">
                <a:solidFill>
                  <a:schemeClr val="bg1">
                    <a:lumMod val="50000"/>
                  </a:schemeClr>
                </a:solidFill>
              </a:rPr>
              <a:t>, (</a:t>
            </a:r>
            <a:r>
              <a:rPr lang="it-IT" altLang="it-IT" sz="10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http://tradecompetitivenessmap.intracen.org/TPIC.aspx2016</a:t>
            </a:r>
            <a:r>
              <a:rPr lang="it-IT" altLang="it-IT" sz="1000" i="1" dirty="0">
                <a:solidFill>
                  <a:schemeClr val="bg1">
                    <a:lumMod val="50000"/>
                  </a:schemeClr>
                </a:solidFill>
              </a:rPr>
              <a:t> ; ‘’</a:t>
            </a:r>
            <a:r>
              <a:rPr lang="it-IT" sz="1000" i="1" dirty="0" err="1">
                <a:solidFill>
                  <a:schemeClr val="bg1">
                    <a:lumMod val="50000"/>
                  </a:schemeClr>
                </a:solidFill>
              </a:rPr>
              <a:t>Average</a:t>
            </a:r>
            <a:r>
              <a:rPr lang="it-IT" sz="1000" i="1" dirty="0">
                <a:solidFill>
                  <a:schemeClr val="bg1">
                    <a:lumMod val="50000"/>
                  </a:schemeClr>
                </a:solidFill>
              </a:rPr>
              <a:t> Index’’</a:t>
            </a:r>
            <a:r>
              <a:rPr lang="it-IT" altLang="it-IT" sz="1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sz="1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5D515C-73AD-4964-B069-1937891DC3E2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TRADE PERFORMANCE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EEDCF2D6-70A8-4581-B8D6-640A3A322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33912"/>
              </p:ext>
            </p:extLst>
          </p:nvPr>
        </p:nvGraphicFramePr>
        <p:xfrm>
          <a:off x="877916" y="2160747"/>
          <a:ext cx="10515596" cy="30010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516">
                  <a:extLst>
                    <a:ext uri="{9D8B030D-6E8A-4147-A177-3AD203B41FA5}">
                      <a16:colId xmlns:a16="http://schemas.microsoft.com/office/drawing/2014/main" val="2995698582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2094263840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718065407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3723678679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4053375009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4269976387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3824260496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154357078"/>
                    </a:ext>
                  </a:extLst>
                </a:gridCol>
                <a:gridCol w="1012260">
                  <a:extLst>
                    <a:ext uri="{9D8B030D-6E8A-4147-A177-3AD203B41FA5}">
                      <a16:colId xmlns:a16="http://schemas.microsoft.com/office/drawing/2014/main" val="1578869109"/>
                    </a:ext>
                  </a:extLst>
                </a:gridCol>
              </a:tblGrid>
              <a:tr h="571629">
                <a:tc>
                  <a:txBody>
                    <a:bodyPr/>
                    <a:lstStyle/>
                    <a:p>
                      <a:pPr algn="l" fontAlgn="b"/>
                      <a:r>
                        <a:rPr lang="it-IT" sz="2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Sectors</a:t>
                      </a:r>
                      <a:endParaRPr lang="it-IT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ITALY</a:t>
                      </a:r>
                      <a:endParaRPr lang="it-IT" sz="2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CHINA</a:t>
                      </a:r>
                      <a:endParaRPr lang="it-IT" sz="2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REP. OF KOREA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JAPAN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FRANCE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UNITED STATES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UNITED KINGDOM</a:t>
                      </a:r>
                      <a:endParaRPr lang="it-IT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82573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it-IT" sz="1700" u="none" strike="noStrike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</a:t>
                      </a:r>
                      <a:r>
                        <a:rPr lang="it-IT" sz="17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700" u="none" strike="noStrike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Machinery</a:t>
                      </a:r>
                      <a:endParaRPr lang="it-IT" sz="17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61771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it-IT" sz="15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  <a:endParaRPr lang="it-IT" sz="15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5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26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14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33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34096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</a:t>
                      </a:r>
                      <a:r>
                        <a:rPr lang="it-IT" sz="15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endParaRPr lang="it-IT" sz="15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5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14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32" marR="8932" marT="89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24403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dirty="0" err="1">
                          <a:effectLst/>
                        </a:rPr>
                        <a:t>Miscellaneous</a:t>
                      </a:r>
                      <a:r>
                        <a:rPr lang="it-IT" sz="1500" u="none" strike="noStrike" dirty="0">
                          <a:effectLst/>
                        </a:rPr>
                        <a:t> manufacturing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2514759609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</a:rPr>
                        <a:t>IT &amp; Consumer electronics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44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6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49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902106752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dirty="0" err="1">
                          <a:effectLst/>
                        </a:rPr>
                        <a:t>Textiles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56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932" marR="8932" marT="893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41474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</a:rPr>
                        <a:t>Leather products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932" marR="8932" marT="893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944672"/>
                  </a:ext>
                </a:extLst>
              </a:tr>
              <a:tr h="303678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dirty="0" err="1">
                          <a:effectLst/>
                        </a:rPr>
                        <a:t>Clothing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68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932" marR="8932" marT="89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82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2" marR="8932" marT="893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81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4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DE482A-DFD9-48B1-A5A1-450E493CF6FE}"/>
              </a:ext>
            </a:extLst>
          </p:cNvPr>
          <p:cNvSpPr txBox="1"/>
          <p:nvPr/>
        </p:nvSpPr>
        <p:spPr>
          <a:xfrm>
            <a:off x="3145415" y="6427433"/>
            <a:ext cx="8313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sz="1000" i="1" dirty="0"/>
              <a:t>Il settore dei beni strumentali nel 2016. </a:t>
            </a:r>
            <a:r>
              <a:rPr lang="it-IT" sz="1000" i="1" dirty="0" err="1"/>
              <a:t>Federmacchine</a:t>
            </a:r>
            <a:r>
              <a:rPr lang="it-IT" sz="1000" i="1" dirty="0"/>
              <a:t>. Cinisello Balsamo, luglio 2017</a:t>
            </a:r>
            <a:endParaRPr lang="it-IT" sz="1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5D515C-73AD-4964-B069-1937891DC3E2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COMPETITIVENESS in EUROPE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6BF56F-A1FE-4098-96CF-07C81303E6CC}"/>
              </a:ext>
            </a:extLst>
          </p:cNvPr>
          <p:cNvSpPr/>
          <p:nvPr/>
        </p:nvSpPr>
        <p:spPr>
          <a:xfrm>
            <a:off x="135889" y="1676674"/>
            <a:ext cx="4829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Machinery and equipment:</a:t>
            </a:r>
          </a:p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share of GDP in EU (year 2014)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23A0BE-8240-45FA-94C7-D659642347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9"/>
          <a:stretch/>
        </p:blipFill>
        <p:spPr bwMode="auto">
          <a:xfrm>
            <a:off x="285180" y="2191493"/>
            <a:ext cx="4829378" cy="2901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9B216F2-20FB-45E0-A1F1-9F1EABA24FF8}"/>
              </a:ext>
            </a:extLst>
          </p:cNvPr>
          <p:cNvSpPr/>
          <p:nvPr/>
        </p:nvSpPr>
        <p:spPr>
          <a:xfrm>
            <a:off x="208446" y="931085"/>
            <a:ext cx="4960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Italy ranks second in European Union in terms of GDP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D35F49C-64BE-4012-B17C-754740440A7E}"/>
              </a:ext>
            </a:extLst>
          </p:cNvPr>
          <p:cNvSpPr/>
          <p:nvPr/>
        </p:nvSpPr>
        <p:spPr>
          <a:xfrm>
            <a:off x="5441321" y="1481128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Italy has the highest number of companies, representing about the 25% of total EU companies in the Machinery and Equipment sector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5352678-E356-452B-A4C2-BF372511F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92832"/>
              </p:ext>
            </p:extLst>
          </p:nvPr>
        </p:nvGraphicFramePr>
        <p:xfrm>
          <a:off x="6568100" y="2711393"/>
          <a:ext cx="4740603" cy="300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95">
                  <a:extLst>
                    <a:ext uri="{9D8B030D-6E8A-4147-A177-3AD203B41FA5}">
                      <a16:colId xmlns:a16="http://schemas.microsoft.com/office/drawing/2014/main" val="4007415926"/>
                    </a:ext>
                  </a:extLst>
                </a:gridCol>
                <a:gridCol w="1840895">
                  <a:extLst>
                    <a:ext uri="{9D8B030D-6E8A-4147-A177-3AD203B41FA5}">
                      <a16:colId xmlns:a16="http://schemas.microsoft.com/office/drawing/2014/main" val="3616683833"/>
                    </a:ext>
                  </a:extLst>
                </a:gridCol>
                <a:gridCol w="1058813">
                  <a:extLst>
                    <a:ext uri="{9D8B030D-6E8A-4147-A177-3AD203B41FA5}">
                      <a16:colId xmlns:a16="http://schemas.microsoft.com/office/drawing/2014/main" val="306307423"/>
                    </a:ext>
                  </a:extLst>
                </a:gridCol>
              </a:tblGrid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N° of companies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0749410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Italia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23.882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0977388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6652838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Regno Unito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1706124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03775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1306435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EU countries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6778059"/>
                  </a:ext>
                </a:extLst>
              </a:tr>
              <a:tr h="375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(28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1163840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2119439D-252E-40AB-BEAB-618E91DDD14A}"/>
              </a:ext>
            </a:extLst>
          </p:cNvPr>
          <p:cNvSpPr/>
          <p:nvPr/>
        </p:nvSpPr>
        <p:spPr>
          <a:xfrm>
            <a:off x="10384648" y="5722763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 err="1"/>
              <a:t>Eurostat</a:t>
            </a:r>
            <a:r>
              <a:rPr lang="it-IT" sz="1000" i="1" dirty="0"/>
              <a:t> data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34996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00615F-B4C7-4061-B3C9-50146BED1191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FABBRICA INTELLIGENTE CLUSTER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B63B80-DD97-4E9D-9D66-CE8C7309C24A}"/>
              </a:ext>
            </a:extLst>
          </p:cNvPr>
          <p:cNvSpPr txBox="1"/>
          <p:nvPr/>
        </p:nvSpPr>
        <p:spPr>
          <a:xfrm>
            <a:off x="3145416" y="6427433"/>
            <a:ext cx="79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sz="1000" dirty="0">
                <a:hlinkClick r:id="rId2"/>
              </a:rPr>
              <a:t>www.fabbricaintelligente.it</a:t>
            </a:r>
            <a:r>
              <a:rPr lang="it-IT" sz="1000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B70F04-BBBD-4651-A9C2-8C560E31D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87" y="873244"/>
            <a:ext cx="3001035" cy="963909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E42059E-8A40-441F-8ED0-8728BC3E2DC4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2ED05F-D688-4CC1-9A38-86B27254F11A}"/>
              </a:ext>
            </a:extLst>
          </p:cNvPr>
          <p:cNvSpPr txBox="1"/>
          <p:nvPr/>
        </p:nvSpPr>
        <p:spPr>
          <a:xfrm>
            <a:off x="-9589" y="2640850"/>
            <a:ext cx="1751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Promoting</a:t>
            </a:r>
            <a:endParaRPr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members</a:t>
            </a:r>
            <a:endParaRPr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671BD6AA-E64E-46DF-962E-4A0F4D46A158}"/>
              </a:ext>
            </a:extLst>
          </p:cNvPr>
          <p:cNvSpPr/>
          <p:nvPr/>
        </p:nvSpPr>
        <p:spPr>
          <a:xfrm rot="16200000">
            <a:off x="6423498" y="-2561878"/>
            <a:ext cx="393133" cy="93026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A7FE0F8-8B29-40BA-BA66-E11D47DCD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77" y="2432103"/>
            <a:ext cx="1893050" cy="99853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6433F2A-2C71-4E92-B405-52A64A45E885}"/>
              </a:ext>
            </a:extLst>
          </p:cNvPr>
          <p:cNvSpPr/>
          <p:nvPr/>
        </p:nvSpPr>
        <p:spPr>
          <a:xfrm>
            <a:off x="1895177" y="3437650"/>
            <a:ext cx="21916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AFIL – Associazione Fabbrica Intelligente Lombardia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www.afil.it</a:t>
            </a:r>
            <a:endParaRPr lang="it-IT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502F5BB-E50C-49BE-B766-6521A34EE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924" y="2569359"/>
            <a:ext cx="2442078" cy="74355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844834CB-FF5E-4DC7-BBFE-55F672C999C8}"/>
              </a:ext>
            </a:extLst>
          </p:cNvPr>
          <p:cNvSpPr/>
          <p:nvPr/>
        </p:nvSpPr>
        <p:spPr>
          <a:xfrm>
            <a:off x="4442593" y="3452761"/>
            <a:ext cx="21916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Consortium for innovation and technology transfer of Emilia-Romagna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7"/>
              </a:rPr>
              <a:t>www.aster.it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C16CC30-CD62-45D4-B8C4-37FC1F954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692" y="2503735"/>
            <a:ext cx="2572786" cy="842587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90D554F2-3051-4C69-B964-4BFE8A8077EC}"/>
              </a:ext>
            </a:extLst>
          </p:cNvPr>
          <p:cNvSpPr/>
          <p:nvPr/>
        </p:nvSpPr>
        <p:spPr>
          <a:xfrm>
            <a:off x="7220521" y="3449376"/>
            <a:ext cx="26512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Marche Manufacturing Cluster Association (MMCA)</a:t>
            </a:r>
            <a:endParaRPr lang="it-IT" sz="1100" dirty="0">
              <a:solidFill>
                <a:schemeClr val="bg2">
                  <a:lumMod val="50000"/>
                </a:schemeClr>
              </a:solidFill>
              <a:hlinkClick r:id="rId9"/>
            </a:endParaRP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9"/>
              </a:rPr>
              <a:t>www.marche-manufacturing.it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04A41B-49EF-4DDA-86AA-6CB1509F5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217" y="4701257"/>
            <a:ext cx="2769356" cy="53936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9523D9B-0AF3-4F4F-B80A-BCBE8A144090}"/>
              </a:ext>
            </a:extLst>
          </p:cNvPr>
          <p:cNvSpPr/>
          <p:nvPr/>
        </p:nvSpPr>
        <p:spPr>
          <a:xfrm>
            <a:off x="2915016" y="5308436"/>
            <a:ext cx="2316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Mechatronic District of Apulia Region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1"/>
              </a:rPr>
              <a:t>www.distrettomedis.it/en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DBB2077-CB68-4C45-9F4A-D39221FC78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0168" y="2333021"/>
            <a:ext cx="2159356" cy="104545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95D8C63D-5BE4-4036-94DF-C18758C7E9D8}"/>
              </a:ext>
            </a:extLst>
          </p:cNvPr>
          <p:cNvSpPr/>
          <p:nvPr/>
        </p:nvSpPr>
        <p:spPr>
          <a:xfrm>
            <a:off x="10025746" y="3401007"/>
            <a:ext cx="200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Institute of industrial technologies and automation - National Research Council (ITIA-CNR)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3"/>
              </a:rPr>
              <a:t>www.itia.cnr.it/en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428144C-6BB6-466E-904D-AE2D6114D3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5918" y="4361664"/>
            <a:ext cx="1647238" cy="126341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FA0DAED-C2C3-4560-9809-B7AECCF3C5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6914" y="4613596"/>
            <a:ext cx="1981349" cy="785935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F45E0802-A29E-46C4-8F0F-610410913B18}"/>
              </a:ext>
            </a:extLst>
          </p:cNvPr>
          <p:cNvSpPr/>
          <p:nvPr/>
        </p:nvSpPr>
        <p:spPr>
          <a:xfrm>
            <a:off x="6060636" y="5614415"/>
            <a:ext cx="22156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Polo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Mesap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- Smart Products and Manufacturing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hlinkClick r:id="rId16"/>
              </a:rPr>
              <a:t>–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Piedmont Region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6"/>
              </a:rPr>
              <a:t>www.mesap.it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118E8BA-385A-4FE2-BBD6-CFCC62ABD458}"/>
              </a:ext>
            </a:extLst>
          </p:cNvPr>
          <p:cNvSpPr/>
          <p:nvPr/>
        </p:nvSpPr>
        <p:spPr>
          <a:xfrm>
            <a:off x="8937583" y="5523935"/>
            <a:ext cx="2511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Technological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District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for  </a:t>
            </a:r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intelligent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integrated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systems – Liguria </a:t>
            </a:r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Region</a:t>
            </a:r>
            <a:endParaRPr lang="it-IT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7"/>
              </a:rPr>
              <a:t>www.siitscpa.it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29B2D1C-6931-4DC7-92C0-EA2FC4BFBCEF}"/>
              </a:ext>
            </a:extLst>
          </p:cNvPr>
          <p:cNvSpPr/>
          <p:nvPr/>
        </p:nvSpPr>
        <p:spPr>
          <a:xfrm>
            <a:off x="5017485" y="864007"/>
            <a:ext cx="591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Italian Technology Cluster Intelligent Factories – CFI is an association that includes large and medium-small companies, universities and research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centres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company associations and other stakeholders active in the advanced manufacturing sector.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00615F-B4C7-4061-B3C9-50146BED1191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OTHER CLUSTERS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B63B80-DD97-4E9D-9D66-CE8C7309C24A}"/>
              </a:ext>
            </a:extLst>
          </p:cNvPr>
          <p:cNvSpPr txBox="1"/>
          <p:nvPr/>
        </p:nvSpPr>
        <p:spPr>
          <a:xfrm>
            <a:off x="3145416" y="6427433"/>
            <a:ext cx="79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sz="1000" dirty="0">
                <a:hlinkClick r:id="rId2"/>
              </a:rPr>
              <a:t>www.fabbricaintelligente.it</a:t>
            </a:r>
            <a:r>
              <a:rPr lang="it-IT" sz="1000" dirty="0"/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29B2D1C-6931-4DC7-92C0-EA2FC4BFBCEF}"/>
              </a:ext>
            </a:extLst>
          </p:cNvPr>
          <p:cNvSpPr/>
          <p:nvPr/>
        </p:nvSpPr>
        <p:spPr>
          <a:xfrm>
            <a:off x="3765594" y="1405159"/>
            <a:ext cx="8037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Clust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-ER Meccatronica e Motoristica in Emilia Romagna,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community of public and private actors (research centers, companies and training institutes) and operates through working groups representing the value chains: Digital and Advanced Manufacturing; Automation and Robotics; Efficient, sustainable and smart Engines; Advanced Materials in the Manufacturing of Engines and Mechatronics; Avionics and Aerospace; Nautical Affairs;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FluidPower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866059-33D9-4AFA-849D-6871B4BA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18" y="1433066"/>
            <a:ext cx="1714500" cy="13115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5864FF1-F294-4AC3-BEC2-23C7E92C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581" y="3312417"/>
            <a:ext cx="2469552" cy="2115177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64AEE546-12FF-4367-B3D0-95CA4BB35028}"/>
              </a:ext>
            </a:extLst>
          </p:cNvPr>
          <p:cNvSpPr/>
          <p:nvPr/>
        </p:nvSpPr>
        <p:spPr>
          <a:xfrm>
            <a:off x="1762125" y="3697843"/>
            <a:ext cx="803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Polo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Meccatronica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 system project, in the field of Industry 4.0, involving key players from the public and private sectors and trade associations. 29 enterprises and 4 start-up, with a total of 218 employees and 68 million of turnover.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2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EC89AF-1CD6-487A-89CF-92284D2D642D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INDUSTRIAL DISTRICTS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13EAA-F152-4908-907F-1AB521B97C90}"/>
              </a:ext>
            </a:extLst>
          </p:cNvPr>
          <p:cNvSpPr txBox="1"/>
          <p:nvPr/>
        </p:nvSpPr>
        <p:spPr>
          <a:xfrm>
            <a:off x="3325971" y="974408"/>
            <a:ext cx="4682179" cy="4794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1600" b="1" dirty="0"/>
              <a:t>        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DISTRICTS</a:t>
            </a:r>
            <a:r>
              <a:rPr lang="it-IT" b="1" dirty="0"/>
              <a:t> </a:t>
            </a:r>
          </a:p>
          <a:p>
            <a:endParaRPr lang="it-IT" b="1" dirty="0"/>
          </a:p>
          <a:p>
            <a:r>
              <a:rPr lang="it-IT" dirty="0"/>
              <a:t>        </a:t>
            </a:r>
            <a:r>
              <a:rPr lang="it-IT" b="1" dirty="0" err="1"/>
              <a:t>District</a:t>
            </a:r>
            <a:r>
              <a:rPr lang="it-IT" b="1" dirty="0"/>
              <a:t> white </a:t>
            </a:r>
            <a:r>
              <a:rPr lang="it-IT" b="1" dirty="0" err="1"/>
              <a:t>goods</a:t>
            </a:r>
            <a:r>
              <a:rPr lang="it-IT" b="1" dirty="0"/>
              <a:t> Inox Valley</a:t>
            </a:r>
            <a:endParaRPr lang="it-IT" dirty="0"/>
          </a:p>
          <a:p>
            <a:r>
              <a:rPr lang="it-IT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Metadistrict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of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mechatronics</a:t>
            </a:r>
            <a:endParaRPr lang="it-IT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dirty="0"/>
              <a:t>        </a:t>
            </a:r>
            <a:r>
              <a:rPr lang="it-IT" b="1" dirty="0" err="1"/>
              <a:t>Heating</a:t>
            </a:r>
            <a:r>
              <a:rPr lang="it-IT" b="1" dirty="0"/>
              <a:t> </a:t>
            </a:r>
            <a:r>
              <a:rPr lang="it-IT" b="1" dirty="0" err="1"/>
              <a:t>sector</a:t>
            </a:r>
            <a:r>
              <a:rPr lang="it-IT" b="1" dirty="0"/>
              <a:t> - </a:t>
            </a:r>
            <a:r>
              <a:rPr lang="it-IT" b="1" dirty="0" err="1"/>
              <a:t>VenetoClima</a:t>
            </a:r>
            <a:endParaRPr lang="it-IT" dirty="0"/>
          </a:p>
          <a:p>
            <a:r>
              <a:rPr lang="it-IT" dirty="0"/>
              <a:t>        </a:t>
            </a:r>
            <a:r>
              <a:rPr lang="it-IT" b="1" dirty="0"/>
              <a:t>Engineering and </a:t>
            </a:r>
            <a:r>
              <a:rPr lang="it-IT" b="1" dirty="0" err="1"/>
              <a:t>electronics</a:t>
            </a:r>
            <a:endParaRPr lang="it-IT" dirty="0"/>
          </a:p>
          <a:p>
            <a:r>
              <a:rPr lang="it-IT" dirty="0"/>
              <a:t>        </a:t>
            </a:r>
            <a:r>
              <a:rPr lang="it-IT" b="1" dirty="0"/>
              <a:t>Piemonte North East</a:t>
            </a:r>
            <a:endParaRPr lang="it-IT" dirty="0"/>
          </a:p>
          <a:p>
            <a:r>
              <a:rPr lang="it-IT" dirty="0"/>
              <a:t>        </a:t>
            </a:r>
            <a:r>
              <a:rPr lang="it-IT" b="1" dirty="0" err="1"/>
              <a:t>Cooling</a:t>
            </a:r>
            <a:r>
              <a:rPr lang="it-IT" b="1" dirty="0"/>
              <a:t> systems</a:t>
            </a:r>
            <a:r>
              <a:rPr lang="it-IT" dirty="0"/>
              <a:t>			</a:t>
            </a:r>
          </a:p>
          <a:p>
            <a:r>
              <a:rPr lang="it-IT" dirty="0"/>
              <a:t>        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Wine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machinery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b="1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Textile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machinery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b="1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Machinery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District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b="1" dirty="0"/>
              <a:t>        Recanati-Osimo-Castelfidardo</a:t>
            </a:r>
          </a:p>
          <a:p>
            <a:r>
              <a:rPr lang="it-IT" b="1" dirty="0"/>
              <a:t>        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Lecco Engineering</a:t>
            </a:r>
          </a:p>
          <a:p>
            <a:r>
              <a:rPr lang="it-IT" b="1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Iron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District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b="1" dirty="0"/>
              <a:t>        </a:t>
            </a:r>
            <a:r>
              <a:rPr lang="it-IT" b="1" dirty="0" err="1"/>
              <a:t>Rubber</a:t>
            </a:r>
            <a:r>
              <a:rPr lang="it-IT" b="1" dirty="0"/>
              <a:t> and </a:t>
            </a:r>
            <a:r>
              <a:rPr lang="it-IT" b="1" dirty="0" err="1"/>
              <a:t>plastics</a:t>
            </a:r>
            <a:endParaRPr lang="it-IT" b="1" dirty="0"/>
          </a:p>
          <a:p>
            <a:r>
              <a:rPr lang="it-IT" b="1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Footwear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machinery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r>
              <a:rPr lang="it-IT" b="1" dirty="0"/>
              <a:t>        </a:t>
            </a:r>
            <a:r>
              <a:rPr lang="it-IT" b="1" dirty="0" err="1"/>
              <a:t>Thermic-electronics</a:t>
            </a:r>
            <a:r>
              <a:rPr lang="it-IT" b="1" dirty="0"/>
              <a:t> and </a:t>
            </a:r>
            <a:r>
              <a:rPr lang="it-IT" b="1" dirty="0" err="1"/>
              <a:t>components</a:t>
            </a:r>
            <a:endParaRPr lang="it-IT" b="1" dirty="0"/>
          </a:p>
          <a:p>
            <a:r>
              <a:rPr lang="it-IT" b="1" dirty="0"/>
              <a:t>       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Machinery</a:t>
            </a:r>
            <a:r>
              <a:rPr lang="it-IT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b="1" dirty="0" err="1">
                <a:solidFill>
                  <a:schemeClr val="bg1"/>
                </a:solidFill>
                <a:highlight>
                  <a:srgbClr val="5D90DE"/>
                </a:highlight>
              </a:rPr>
              <a:t>District</a:t>
            </a:r>
            <a:endParaRPr lang="it-IT" b="1" dirty="0">
              <a:solidFill>
                <a:schemeClr val="bg1"/>
              </a:solidFill>
              <a:highlight>
                <a:srgbClr val="5D90DE"/>
              </a:highlight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4130C85-77BA-46AF-B36F-5CAA33771525}"/>
              </a:ext>
            </a:extLst>
          </p:cNvPr>
          <p:cNvSpPr/>
          <p:nvPr/>
        </p:nvSpPr>
        <p:spPr>
          <a:xfrm>
            <a:off x="5064197" y="1059697"/>
            <a:ext cx="200025" cy="199988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58DCCB8-B1B7-4C5E-A08A-6C78FB0C0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34191"/>
              </p:ext>
            </p:extLst>
          </p:nvPr>
        </p:nvGraphicFramePr>
        <p:xfrm>
          <a:off x="3730305" y="1594193"/>
          <a:ext cx="8050825" cy="43891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5806084">
                  <a:extLst>
                    <a:ext uri="{9D8B030D-6E8A-4147-A177-3AD203B41FA5}">
                      <a16:colId xmlns:a16="http://schemas.microsoft.com/office/drawing/2014/main" val="4034073736"/>
                    </a:ext>
                  </a:extLst>
                </a:gridCol>
                <a:gridCol w="2244741">
                  <a:extLst>
                    <a:ext uri="{9D8B030D-6E8A-4147-A177-3AD203B41FA5}">
                      <a16:colId xmlns:a16="http://schemas.microsoft.com/office/drawing/2014/main" val="1598015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CONEGLIANO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38579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04378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2910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53811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r>
                        <a:rPr lang="it-IT" sz="790" dirty="0"/>
                        <a:t>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VERCELLI/NOVARA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97302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CASALE MONFERRATO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37292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312816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4031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06579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93116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5356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4541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60718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VIGEVANO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7787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PORDENONE/UDINE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2277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it-IT" sz="79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GUASTALLA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4409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7544BE-3F39-43A0-950D-E924C30430ED}"/>
              </a:ext>
            </a:extLst>
          </p:cNvPr>
          <p:cNvSpPr txBox="1"/>
          <p:nvPr/>
        </p:nvSpPr>
        <p:spPr>
          <a:xfrm>
            <a:off x="3145416" y="6427433"/>
            <a:ext cx="79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sz="1000" dirty="0">
                <a:hlinkClick r:id="rId2"/>
              </a:rPr>
              <a:t>http://www.osservatoriodistretti.org/</a:t>
            </a:r>
            <a:r>
              <a:rPr lang="it-IT" sz="1000" dirty="0"/>
              <a:t>; </a:t>
            </a:r>
            <a:r>
              <a:rPr lang="it-IT" sz="1000" dirty="0">
                <a:hlinkClick r:id="rId3"/>
              </a:rPr>
              <a:t>https://www.istat.it/it/files/2015/10/I-distretti-industriali-2011.pdf</a:t>
            </a:r>
            <a:r>
              <a:rPr lang="it-IT" sz="1000" dirty="0"/>
              <a:t>, pp. 69ss, 81ss (2015)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2C82BF-2546-4428-A0B2-EC32CC31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7" y="1122934"/>
            <a:ext cx="3121964" cy="371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0DF0CAE9-973A-4AB7-9F8E-76292F6A4489}"/>
              </a:ext>
            </a:extLst>
          </p:cNvPr>
          <p:cNvSpPr/>
          <p:nvPr/>
        </p:nvSpPr>
        <p:spPr>
          <a:xfrm>
            <a:off x="1431628" y="1609362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61E93CA-B5AC-41C9-9C83-8F5DFA34593A}"/>
              </a:ext>
            </a:extLst>
          </p:cNvPr>
          <p:cNvSpPr/>
          <p:nvPr/>
        </p:nvSpPr>
        <p:spPr>
          <a:xfrm>
            <a:off x="1770622" y="2374141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8276B25-F729-48D0-BB80-EDA76BC16023}"/>
              </a:ext>
            </a:extLst>
          </p:cNvPr>
          <p:cNvSpPr/>
          <p:nvPr/>
        </p:nvSpPr>
        <p:spPr>
          <a:xfrm>
            <a:off x="847316" y="1524605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F6855C3-8C88-434A-B393-BB8A23AF07E6}"/>
              </a:ext>
            </a:extLst>
          </p:cNvPr>
          <p:cNvSpPr/>
          <p:nvPr/>
        </p:nvSpPr>
        <p:spPr>
          <a:xfrm>
            <a:off x="1053314" y="1609361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D5C8E87-F918-48E5-A416-EDC53BF84BB4}"/>
              </a:ext>
            </a:extLst>
          </p:cNvPr>
          <p:cNvSpPr/>
          <p:nvPr/>
        </p:nvSpPr>
        <p:spPr>
          <a:xfrm>
            <a:off x="574080" y="1823308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F637CAB-0101-49F3-BE03-24034C32A357}"/>
              </a:ext>
            </a:extLst>
          </p:cNvPr>
          <p:cNvSpPr/>
          <p:nvPr/>
        </p:nvSpPr>
        <p:spPr>
          <a:xfrm>
            <a:off x="1192526" y="1892895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CF5A2DC-4D2E-4EDD-8C59-61346931A4CF}"/>
              </a:ext>
            </a:extLst>
          </p:cNvPr>
          <p:cNvSpPr/>
          <p:nvPr/>
        </p:nvSpPr>
        <p:spPr>
          <a:xfrm>
            <a:off x="748212" y="1673131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7787849-BDE2-4D9A-81A4-631DAAC2072E}"/>
              </a:ext>
            </a:extLst>
          </p:cNvPr>
          <p:cNvSpPr/>
          <p:nvPr/>
        </p:nvSpPr>
        <p:spPr>
          <a:xfrm>
            <a:off x="523731" y="1568375"/>
            <a:ext cx="139212" cy="13917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21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E7D147-F4EF-456D-BF62-68971441A358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IMPRESA 4.0 NATIONAL PLAN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A4A5D7-892E-4A9A-8B24-39062D8C924D}"/>
              </a:ext>
            </a:extLst>
          </p:cNvPr>
          <p:cNvSpPr/>
          <p:nvPr/>
        </p:nvSpPr>
        <p:spPr>
          <a:xfrm>
            <a:off x="356136" y="1051920"/>
            <a:ext cx="10495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National Industry 4.0 Plan (Impresa 4.0), that includes Super-depreciation and New Sabatini Law, is having a positive effect on machinery market.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EDB2955-D7AE-407E-A59F-55C6635FF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8912" y="1865263"/>
            <a:ext cx="7428271" cy="3770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2FA8AC-2F74-4BF4-AAB7-69C587866D46}"/>
              </a:ext>
            </a:extLst>
          </p:cNvPr>
          <p:cNvSpPr txBox="1"/>
          <p:nvPr/>
        </p:nvSpPr>
        <p:spPr>
          <a:xfrm>
            <a:off x="3145415" y="6427433"/>
            <a:ext cx="8313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en-US" sz="1000" i="1" dirty="0"/>
              <a:t>Italy’s National Plan Impresa 4.0. Results from 2017 – Actions for 2018 . MISE study on Eurostat data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1208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EA36BF-5026-47D0-8BD9-7175B45EACDB}"/>
              </a:ext>
            </a:extLst>
          </p:cNvPr>
          <p:cNvSpPr txBox="1">
            <a:spLocks/>
          </p:cNvSpPr>
          <p:nvPr/>
        </p:nvSpPr>
        <p:spPr>
          <a:xfrm>
            <a:off x="1845578" y="1793197"/>
            <a:ext cx="5351810" cy="33453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Italy has some of the world’s best engineering universities. Indeed, engineering is the 2</a:t>
            </a:r>
            <a:r>
              <a:rPr lang="en-GB" sz="1800" baseline="30000" dirty="0"/>
              <a:t>nd</a:t>
            </a:r>
            <a:r>
              <a:rPr lang="en-GB" sz="1800" dirty="0"/>
              <a:t> highest course for enrolment in the country – </a:t>
            </a:r>
            <a:r>
              <a:rPr lang="en-GB" sz="1800" b="1" dirty="0"/>
              <a:t>225,619</a:t>
            </a:r>
            <a:r>
              <a:rPr lang="en-GB" sz="1800" dirty="0"/>
              <a:t> currently studying an engineering discipline.</a:t>
            </a:r>
            <a:r>
              <a:rPr lang="en-GB" sz="1800" baseline="30000" dirty="0"/>
              <a:t>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Technological Departments of the Italian Universities annually produce a pool of graduates with the knowledge and industry experience to immediately enter the work force.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4BC4786-0D53-4931-99E0-9584E1B5AA22}"/>
              </a:ext>
            </a:extLst>
          </p:cNvPr>
          <p:cNvSpPr txBox="1"/>
          <p:nvPr/>
        </p:nvSpPr>
        <p:spPr>
          <a:xfrm>
            <a:off x="1845578" y="1181925"/>
            <a:ext cx="759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Abundant and Skilled Workforce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C9F1EC56-863F-4550-A314-D02850C8DA34}"/>
              </a:ext>
            </a:extLst>
          </p:cNvPr>
          <p:cNvSpPr txBox="1">
            <a:spLocks/>
          </p:cNvSpPr>
          <p:nvPr/>
        </p:nvSpPr>
        <p:spPr>
          <a:xfrm>
            <a:off x="7794578" y="1788363"/>
            <a:ext cx="3287215" cy="877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engineering sector currently employs around 417,000 people in Italy.</a:t>
            </a:r>
            <a:r>
              <a:rPr lang="en-US" sz="1800" baseline="30000" dirty="0"/>
              <a:t>3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And much more.</a:t>
            </a:r>
          </a:p>
          <a:p>
            <a:pPr marL="0" indent="0">
              <a:buNone/>
            </a:pPr>
            <a:endParaRPr lang="en-US" sz="1800" dirty="0">
              <a:cs typeface="Arial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404AC0-8BF6-4F43-8C77-9CEB902578C8}"/>
              </a:ext>
            </a:extLst>
          </p:cNvPr>
          <p:cNvSpPr txBox="1"/>
          <p:nvPr/>
        </p:nvSpPr>
        <p:spPr>
          <a:xfrm>
            <a:off x="3071674" y="6427433"/>
            <a:ext cx="9501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baseline="30000" dirty="0"/>
              <a:t>1</a:t>
            </a:r>
            <a:r>
              <a:rPr lang="en-GB" sz="1000" dirty="0"/>
              <a:t>Ministry of Education </a:t>
            </a:r>
            <a:r>
              <a:rPr lang="en-GB" sz="1000" baseline="30000" dirty="0"/>
              <a:t>2</a:t>
            </a:r>
            <a:r>
              <a:rPr lang="en-GB" sz="1000" dirty="0"/>
              <a:t>AlmaLaurea </a:t>
            </a:r>
            <a:r>
              <a:rPr lang="en-GB" sz="1000" baseline="30000" dirty="0"/>
              <a:t>3</a:t>
            </a:r>
            <a:r>
              <a:rPr lang="en-GB" sz="1000" dirty="0"/>
              <a:t>La Repubblica; OECD </a:t>
            </a:r>
            <a:r>
              <a:rPr lang="en-GB" sz="1000" dirty="0" err="1"/>
              <a:t>ILibrary</a:t>
            </a:r>
            <a:r>
              <a:rPr lang="en-GB" sz="1000" dirty="0"/>
              <a:t> (http://www.oecd-ilibrary.org/education/education-at-a-glance-2017)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2AFCCF-49E7-4181-893E-BA8C344B6DC2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ITALY’S GOT TALENT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795DAEA-2DFD-41D7-95FC-12ACEB8D658F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A62B424-E973-42E4-9DDF-087D3345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058" y="3216762"/>
            <a:ext cx="777915" cy="11244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EC8514-CB2D-47CA-8005-53AE8EC3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496" y="3164070"/>
            <a:ext cx="1974308" cy="8868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F2EE6D-3408-4CC6-AA11-FD31A506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684" y="3200854"/>
            <a:ext cx="1452374" cy="81332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450E10-413F-4A65-84CB-8879741AD559}"/>
              </a:ext>
            </a:extLst>
          </p:cNvPr>
          <p:cNvSpPr txBox="1"/>
          <p:nvPr/>
        </p:nvSpPr>
        <p:spPr>
          <a:xfrm>
            <a:off x="2270458" y="4880944"/>
            <a:ext cx="556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Tertiary-educated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25-64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years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(2016) –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Fields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CCBD733-C856-4AC9-A5A1-2DD23ADC3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13" y="5491692"/>
            <a:ext cx="3840798" cy="1667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9D40CAD-F00F-42C7-90BA-89C1B9D52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10" y="5343906"/>
            <a:ext cx="3839050" cy="1451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7CEB65E-613C-4B33-99C4-DC4E2EA2F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11" y="5281200"/>
            <a:ext cx="3760735" cy="103451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F5F854-6328-4255-AE12-A0F56736EEF4}"/>
              </a:ext>
            </a:extLst>
          </p:cNvPr>
          <p:cNvSpPr txBox="1"/>
          <p:nvPr/>
        </p:nvSpPr>
        <p:spPr>
          <a:xfrm>
            <a:off x="111714" y="2640850"/>
            <a:ext cx="155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Mainstay</a:t>
            </a:r>
            <a:endParaRPr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5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8A6AB7-3939-493A-A846-FE45BC31013F}"/>
              </a:ext>
            </a:extLst>
          </p:cNvPr>
          <p:cNvSpPr txBox="1"/>
          <p:nvPr/>
        </p:nvSpPr>
        <p:spPr>
          <a:xfrm>
            <a:off x="3796421" y="1226891"/>
            <a:ext cx="445679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300" b="1" dirty="0" err="1"/>
              <a:t>Scientific</a:t>
            </a:r>
            <a:r>
              <a:rPr lang="it-IT" sz="1300" b="1" dirty="0"/>
              <a:t> and </a:t>
            </a:r>
            <a:r>
              <a:rPr lang="it-IT" sz="1300" b="1" dirty="0" err="1"/>
              <a:t>tecnological</a:t>
            </a:r>
            <a:r>
              <a:rPr lang="it-IT" sz="1300" b="1" dirty="0"/>
              <a:t> </a:t>
            </a:r>
            <a:r>
              <a:rPr lang="it-IT" sz="1300" b="1" dirty="0" err="1"/>
              <a:t>Parks</a:t>
            </a:r>
            <a:r>
              <a:rPr lang="it-IT" sz="1300" b="1" dirty="0"/>
              <a:t> </a:t>
            </a:r>
            <a:r>
              <a:rPr lang="it-IT" sz="1300" b="1" i="1" dirty="0"/>
              <a:t>(23)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it-IT" sz="1400" dirty="0"/>
              <a:t>PST della Sardegna - Porto Conte</a:t>
            </a:r>
          </a:p>
          <a:p>
            <a:pPr lvl="0"/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POINT </a:t>
            </a:r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POlo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INnovazione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 Tecnologica provincia di Bergamo</a:t>
            </a:r>
          </a:p>
          <a:p>
            <a:pPr lvl="0"/>
            <a:r>
              <a:rPr lang="it-IT" sz="1300" dirty="0" err="1"/>
              <a:t>Polaris</a:t>
            </a:r>
            <a:r>
              <a:rPr lang="it-IT" sz="1300" dirty="0"/>
              <a:t> - PST della Sardegna - Pula</a:t>
            </a:r>
          </a:p>
          <a:p>
            <a:pPr lvl="0"/>
            <a:r>
              <a:rPr lang="it-IT" sz="1300" dirty="0"/>
              <a:t>Parco Scientifico e Tecnologico della Sicilia - Catania</a:t>
            </a:r>
          </a:p>
          <a:p>
            <a:pPr lvl="0"/>
            <a:r>
              <a:rPr lang="it-IT" sz="1300" dirty="0"/>
              <a:t>Consorzio PST Multisettoriale Magna </a:t>
            </a:r>
            <a:r>
              <a:rPr lang="it-IT" sz="1300" dirty="0" err="1"/>
              <a:t>Graecia</a:t>
            </a:r>
            <a:endParaRPr lang="it-IT" sz="1300" dirty="0"/>
          </a:p>
          <a:p>
            <a:pPr lvl="0"/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Pa.L.Mer</a:t>
            </a:r>
            <a:endParaRPr lang="it-IT" sz="1300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pPr lvl="0"/>
            <a:r>
              <a:rPr lang="it-IT" sz="1300" dirty="0"/>
              <a:t>Parco Scientifico biotecnologico San Raffaele</a:t>
            </a:r>
          </a:p>
          <a:p>
            <a:pPr lvl="0"/>
            <a:r>
              <a:rPr lang="it-IT" sz="1300" dirty="0"/>
              <a:t>Parco Tecnologico Padano</a:t>
            </a:r>
          </a:p>
          <a:p>
            <a:pPr lvl="0"/>
            <a:r>
              <a:rPr lang="it-IT" sz="1300" dirty="0"/>
              <a:t>Parco Scientifico e Tecnologico Galileo</a:t>
            </a:r>
          </a:p>
          <a:p>
            <a:pPr lvl="0"/>
            <a:r>
              <a:rPr lang="it-IT" sz="1300" dirty="0"/>
              <a:t>Parco Scientifico e Tecnologico della Sicilia - Palermo</a:t>
            </a:r>
          </a:p>
          <a:p>
            <a:pPr lvl="0"/>
            <a:r>
              <a:rPr lang="it-IT" sz="1300" dirty="0"/>
              <a:t>CERFITT</a:t>
            </a:r>
          </a:p>
          <a:p>
            <a:pPr lvl="0"/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Tecnopolo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 Tiburtino</a:t>
            </a:r>
          </a:p>
          <a:p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Tecnopolo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 di Castel Romano</a:t>
            </a:r>
          </a:p>
          <a:p>
            <a:pPr lvl="0"/>
            <a:r>
              <a:rPr lang="it-IT" sz="1300" dirty="0"/>
              <a:t>Fondazione Toscana Life </a:t>
            </a:r>
            <a:r>
              <a:rPr lang="it-IT" sz="1300" dirty="0" err="1"/>
              <a:t>Sciences</a:t>
            </a:r>
            <a:endParaRPr lang="it-IT" sz="1300" dirty="0"/>
          </a:p>
          <a:p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Parco Scientifico e Tecnologico Kilometro Rosso</a:t>
            </a:r>
          </a:p>
          <a:p>
            <a:pPr lvl="0"/>
            <a:r>
              <a:rPr lang="it-IT" sz="1300" dirty="0" err="1"/>
              <a:t>Sviluppumbria</a:t>
            </a:r>
            <a:endParaRPr lang="it-IT" sz="1300" dirty="0"/>
          </a:p>
          <a:p>
            <a:pPr lvl="0"/>
            <a:r>
              <a:rPr lang="it-IT" sz="1300" dirty="0"/>
              <a:t>3A Parco Tecnologico Agroalimentare dell'Umbria</a:t>
            </a:r>
          </a:p>
          <a:p>
            <a:pPr lvl="0"/>
            <a:r>
              <a:rPr lang="it-IT" sz="1300" dirty="0"/>
              <a:t>AREA Science Park</a:t>
            </a:r>
          </a:p>
          <a:p>
            <a:pPr lvl="0"/>
            <a:r>
              <a:rPr lang="it-IT" sz="1300" dirty="0"/>
              <a:t>Polo ICT</a:t>
            </a:r>
          </a:p>
          <a:p>
            <a:pPr lvl="0"/>
            <a:r>
              <a:rPr lang="it-IT" sz="1300" dirty="0"/>
              <a:t>Environment Park</a:t>
            </a:r>
          </a:p>
          <a:p>
            <a:pPr lvl="0"/>
            <a:r>
              <a:rPr lang="it-IT" sz="1300" dirty="0" err="1"/>
              <a:t>Bioindustry</a:t>
            </a:r>
            <a:r>
              <a:rPr lang="it-IT" sz="1300" dirty="0"/>
              <a:t> Park Silvano </a:t>
            </a:r>
            <a:r>
              <a:rPr lang="it-IT" sz="1300" dirty="0" err="1"/>
              <a:t>Fumero</a:t>
            </a:r>
            <a:r>
              <a:rPr lang="it-IT" sz="1300" dirty="0"/>
              <a:t> S.p.A.</a:t>
            </a:r>
          </a:p>
          <a:p>
            <a:pPr lvl="0"/>
            <a:r>
              <a:rPr lang="it-IT" sz="1300" dirty="0"/>
              <a:t>Friuli Innovazione - Centro ricerca e trasferimento tecnologico</a:t>
            </a:r>
          </a:p>
          <a:p>
            <a:pPr lvl="0"/>
            <a:r>
              <a:rPr lang="it-IT" sz="1300" dirty="0"/>
              <a:t>VEGA </a:t>
            </a:r>
            <a:r>
              <a:rPr lang="it-IT" sz="1300" dirty="0" err="1"/>
              <a:t>VEnice</a:t>
            </a:r>
            <a:r>
              <a:rPr lang="it-IT" sz="1300" dirty="0"/>
              <a:t> </a:t>
            </a:r>
            <a:r>
              <a:rPr lang="it-IT" sz="1300" dirty="0" err="1"/>
              <a:t>GAteway</a:t>
            </a:r>
            <a:r>
              <a:rPr lang="it-IT" sz="1300" dirty="0"/>
              <a:t> for Science and Technology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555A73-894B-457B-A824-011C3C2EBFC2}"/>
              </a:ext>
            </a:extLst>
          </p:cNvPr>
          <p:cNvSpPr txBox="1"/>
          <p:nvPr/>
        </p:nvSpPr>
        <p:spPr>
          <a:xfrm>
            <a:off x="8102376" y="1237230"/>
            <a:ext cx="3896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300" b="1" dirty="0"/>
              <a:t>Tech </a:t>
            </a:r>
            <a:r>
              <a:rPr lang="it-IT" sz="1300" b="1" dirty="0" err="1"/>
              <a:t>Districts</a:t>
            </a:r>
            <a:r>
              <a:rPr lang="it-IT" sz="1300" b="1" dirty="0"/>
              <a:t> (17)</a:t>
            </a:r>
          </a:p>
          <a:p>
            <a:pPr lvl="0"/>
            <a:r>
              <a:rPr lang="it-IT" sz="1300" dirty="0"/>
              <a:t>Distretto H-BIO Puglia</a:t>
            </a:r>
          </a:p>
          <a:p>
            <a:pPr lvl="0"/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Medis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 – Distretto meccatronico</a:t>
            </a:r>
          </a:p>
          <a:p>
            <a:pPr lvl="0"/>
            <a:r>
              <a:rPr lang="it-IT" sz="1300" dirty="0" err="1"/>
              <a:t>Di.T.N.E</a:t>
            </a:r>
            <a:r>
              <a:rPr lang="it-IT" sz="1300" dirty="0"/>
              <a:t>. - Distretto Tecnologico Nazionale sull'Energia </a:t>
            </a:r>
          </a:p>
          <a:p>
            <a:r>
              <a:rPr lang="it-IT" sz="1300" b="1" dirty="0" err="1">
                <a:solidFill>
                  <a:schemeClr val="bg1"/>
                </a:solidFill>
                <a:highlight>
                  <a:srgbClr val="5D90DE"/>
                </a:highlight>
              </a:rPr>
              <a:t>ComoNext</a:t>
            </a:r>
            <a:endParaRPr lang="it-IT" sz="1300" b="1" dirty="0">
              <a:solidFill>
                <a:schemeClr val="bg1"/>
              </a:solidFill>
              <a:highlight>
                <a:srgbClr val="5D90DE"/>
              </a:highlight>
            </a:endParaRPr>
          </a:p>
          <a:p>
            <a:pPr lvl="0"/>
            <a:r>
              <a:rPr lang="it-IT" sz="1300" dirty="0"/>
              <a:t>Distretto Agro-alimentare Regionale </a:t>
            </a:r>
            <a:r>
              <a:rPr lang="it-IT" sz="1300" dirty="0" err="1"/>
              <a:t>D.A.Re</a:t>
            </a:r>
            <a:r>
              <a:rPr lang="it-IT" sz="1300" dirty="0"/>
              <a:t>. </a:t>
            </a:r>
            <a:r>
              <a:rPr lang="it-IT" sz="1300" dirty="0" err="1"/>
              <a:t>Scarl</a:t>
            </a:r>
            <a:endParaRPr lang="it-IT" sz="1300" dirty="0"/>
          </a:p>
          <a:p>
            <a:pPr lvl="0"/>
            <a:r>
              <a:rPr lang="it-IT" sz="1300" dirty="0"/>
              <a:t>DHITECH </a:t>
            </a:r>
            <a:r>
              <a:rPr lang="it-IT" sz="1300" dirty="0" err="1"/>
              <a:t>Scarl</a:t>
            </a:r>
            <a:r>
              <a:rPr lang="it-IT" sz="1300" dirty="0"/>
              <a:t> - Distretto </a:t>
            </a:r>
            <a:r>
              <a:rPr lang="it-IT" sz="1300" dirty="0" err="1"/>
              <a:t>TEcnologico</a:t>
            </a:r>
            <a:r>
              <a:rPr lang="it-IT" sz="1300" dirty="0"/>
              <a:t> High Tech</a:t>
            </a:r>
          </a:p>
          <a:p>
            <a:pPr lvl="0"/>
            <a:r>
              <a:rPr lang="it-IT" sz="1300" dirty="0" err="1"/>
              <a:t>Tecnopolo</a:t>
            </a:r>
            <a:r>
              <a:rPr lang="it-IT" sz="1300" dirty="0"/>
              <a:t> di Mirandola</a:t>
            </a:r>
          </a:p>
          <a:p>
            <a:pPr lvl="0"/>
            <a:r>
              <a:rPr lang="it-IT" sz="1300" dirty="0" err="1"/>
              <a:t>Imast</a:t>
            </a:r>
            <a:r>
              <a:rPr lang="it-IT" sz="1300" dirty="0"/>
              <a:t> </a:t>
            </a:r>
            <a:r>
              <a:rPr lang="it-IT" sz="1300" dirty="0" err="1"/>
              <a:t>S.c.a.r.l</a:t>
            </a:r>
            <a:r>
              <a:rPr lang="it-IT" sz="1300" dirty="0"/>
              <a:t>.</a:t>
            </a:r>
          </a:p>
          <a:p>
            <a:pPr lvl="0"/>
            <a:r>
              <a:rPr lang="it-IT" sz="1300" dirty="0" err="1"/>
              <a:t>Atcoroglio</a:t>
            </a:r>
            <a:endParaRPr lang="it-IT" sz="1300" dirty="0"/>
          </a:p>
          <a:p>
            <a:pPr lvl="0"/>
            <a:r>
              <a:rPr lang="it-IT" sz="1300" dirty="0"/>
              <a:t>Polo Tecnologico di Pavia</a:t>
            </a:r>
          </a:p>
          <a:p>
            <a:pPr lvl="0"/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Polo tecnologico di Navacchio</a:t>
            </a:r>
          </a:p>
          <a:p>
            <a:pPr lvl="0"/>
            <a:r>
              <a:rPr lang="it-IT" sz="1300" dirty="0"/>
              <a:t>Sardegna </a:t>
            </a:r>
            <a:r>
              <a:rPr lang="it-IT" sz="1300" dirty="0" err="1"/>
              <a:t>DistrICT</a:t>
            </a:r>
            <a:r>
              <a:rPr lang="it-IT" sz="1300" dirty="0"/>
              <a:t> - DT Biomedicina-Tecnologie Salute</a:t>
            </a:r>
          </a:p>
          <a:p>
            <a:pPr lvl="0"/>
            <a:r>
              <a:rPr lang="it-IT" sz="1300" dirty="0"/>
              <a:t>Sardegna </a:t>
            </a:r>
            <a:r>
              <a:rPr lang="it-IT" sz="1300" dirty="0" err="1"/>
              <a:t>DistrICT</a:t>
            </a:r>
            <a:r>
              <a:rPr lang="it-IT" sz="1300" dirty="0"/>
              <a:t> - DT Tecnologie e Comunicazioni</a:t>
            </a:r>
          </a:p>
          <a:p>
            <a:pPr lvl="0"/>
            <a:r>
              <a:rPr lang="it-IT" sz="1300" dirty="0"/>
              <a:t>DTA - Distretto Tecnologico Aerospaziale</a:t>
            </a:r>
          </a:p>
          <a:p>
            <a:pPr lvl="0"/>
            <a:r>
              <a:rPr lang="it-IT" sz="1300" dirty="0" err="1"/>
              <a:t>Habitech</a:t>
            </a:r>
            <a:r>
              <a:rPr lang="it-IT" sz="1300" dirty="0"/>
              <a:t> Distretto Tecnologico Trentino</a:t>
            </a:r>
          </a:p>
          <a:p>
            <a:pPr lvl="0"/>
            <a:r>
              <a:rPr lang="it-IT" sz="1300" dirty="0"/>
              <a:t>Fondazione Torino Wireless</a:t>
            </a:r>
          </a:p>
          <a:p>
            <a:pPr lvl="0"/>
            <a:r>
              <a:rPr lang="it-IT" sz="1300" dirty="0"/>
              <a:t>Centro di Biomedicina Molecolare (CBM)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DB781A-AFB7-429A-AE66-3719E0223887}"/>
              </a:ext>
            </a:extLst>
          </p:cNvPr>
          <p:cNvSpPr txBox="1"/>
          <p:nvPr/>
        </p:nvSpPr>
        <p:spPr>
          <a:xfrm>
            <a:off x="7800481" y="4803611"/>
            <a:ext cx="4077206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1" dirty="0"/>
              <a:t>        </a:t>
            </a:r>
            <a:r>
              <a:rPr lang="it-IT" sz="1300" b="1" dirty="0" err="1"/>
              <a:t>Other</a:t>
            </a:r>
            <a:r>
              <a:rPr lang="it-IT" sz="1300" b="1" dirty="0"/>
              <a:t> Centres </a:t>
            </a:r>
            <a:endParaRPr lang="it-IT" sz="1300" b="1" i="1" dirty="0"/>
          </a:p>
          <a:p>
            <a:r>
              <a:rPr lang="it-IT" sz="1300" dirty="0"/>
              <a:t>        </a:t>
            </a:r>
            <a:r>
              <a:rPr lang="it-IT" sz="1300" b="1" dirty="0">
                <a:solidFill>
                  <a:schemeClr val="bg1"/>
                </a:solidFill>
                <a:highlight>
                  <a:srgbClr val="5D90DE"/>
                </a:highlight>
              </a:rPr>
              <a:t>Aster</a:t>
            </a:r>
          </a:p>
          <a:p>
            <a:r>
              <a:rPr lang="it-IT" sz="1300" dirty="0"/>
              <a:t>        C.R.M.P.A. Centro Ricerca Matematica Pura Applicata</a:t>
            </a:r>
          </a:p>
          <a:p>
            <a:r>
              <a:rPr lang="it-IT" sz="1300" dirty="0"/>
              <a:t>        CUSSMAC</a:t>
            </a:r>
          </a:p>
          <a:p>
            <a:r>
              <a:rPr lang="it-IT" sz="1300" dirty="0"/>
              <a:t>        </a:t>
            </a:r>
            <a:r>
              <a:rPr lang="it-IT" sz="1300" dirty="0" err="1"/>
              <a:t>Tis</a:t>
            </a:r>
            <a:r>
              <a:rPr lang="it-IT" sz="1300" dirty="0"/>
              <a:t> </a:t>
            </a:r>
            <a:r>
              <a:rPr lang="it-IT" sz="1300" dirty="0" err="1"/>
              <a:t>Innovation</a:t>
            </a:r>
            <a:r>
              <a:rPr lang="it-IT" sz="1300" dirty="0"/>
              <a:t> Park</a:t>
            </a:r>
          </a:p>
          <a:p>
            <a:r>
              <a:rPr lang="it-IT" sz="1300" dirty="0"/>
              <a:t>        </a:t>
            </a:r>
            <a:r>
              <a:rPr lang="it-IT" sz="1300" dirty="0" err="1"/>
              <a:t>Tecnogranda</a:t>
            </a:r>
            <a:endParaRPr lang="it-IT" sz="1300" dirty="0"/>
          </a:p>
          <a:p>
            <a:r>
              <a:rPr lang="it-IT" sz="1300" dirty="0"/>
              <a:t>        </a:t>
            </a:r>
            <a:r>
              <a:rPr lang="it-IT" sz="1300" dirty="0" err="1"/>
              <a:t>Tecnopolis</a:t>
            </a:r>
            <a:endParaRPr lang="it-IT" sz="13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EC89AF-1CD6-487A-89CF-92284D2D642D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TECH RESEARCH IN ITALY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3B2AD51-3E2A-428C-B044-65C065389041}"/>
              </a:ext>
            </a:extLst>
          </p:cNvPr>
          <p:cNvSpPr/>
          <p:nvPr/>
        </p:nvSpPr>
        <p:spPr>
          <a:xfrm>
            <a:off x="8065362" y="1338326"/>
            <a:ext cx="79498" cy="80412"/>
          </a:xfrm>
          <a:prstGeom prst="ellipse">
            <a:avLst/>
          </a:prstGeom>
          <a:solidFill>
            <a:srgbClr val="6EC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CFE120D-A791-455D-87DE-60BA942637EA}"/>
              </a:ext>
            </a:extLst>
          </p:cNvPr>
          <p:cNvSpPr/>
          <p:nvPr/>
        </p:nvSpPr>
        <p:spPr>
          <a:xfrm>
            <a:off x="8059386" y="4904707"/>
            <a:ext cx="79498" cy="80412"/>
          </a:xfrm>
          <a:prstGeom prst="ellipse">
            <a:avLst/>
          </a:prstGeom>
          <a:solidFill>
            <a:srgbClr val="F39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A284F15-33F7-4E77-85BC-6DDA86DF5113}"/>
              </a:ext>
            </a:extLst>
          </p:cNvPr>
          <p:cNvSpPr/>
          <p:nvPr/>
        </p:nvSpPr>
        <p:spPr>
          <a:xfrm>
            <a:off x="3710867" y="1338326"/>
            <a:ext cx="79498" cy="80412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CB03135-0A74-47E2-832B-A6DE32F98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08404"/>
              </p:ext>
            </p:extLst>
          </p:nvPr>
        </p:nvGraphicFramePr>
        <p:xfrm>
          <a:off x="3635197" y="1492187"/>
          <a:ext cx="8363438" cy="476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3438">
                  <a:extLst>
                    <a:ext uri="{9D8B030D-6E8A-4147-A177-3AD203B41FA5}">
                      <a16:colId xmlns:a16="http://schemas.microsoft.com/office/drawing/2014/main" val="1487060058"/>
                    </a:ext>
                  </a:extLst>
                </a:gridCol>
              </a:tblGrid>
              <a:tr h="198565">
                <a:tc>
                  <a:txBody>
                    <a:bodyPr/>
                    <a:lstStyle/>
                    <a:p>
                      <a:endParaRPr lang="it-IT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3232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7837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767333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066014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74938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506364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72373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262494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2252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427658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84635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118031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08526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33403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30571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73221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64209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466982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707998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563374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26346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83151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79381"/>
                  </a:ext>
                </a:extLst>
              </a:tr>
              <a:tr h="1985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73487"/>
                  </a:ext>
                </a:extLst>
              </a:tr>
            </a:tbl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5099923-5338-49FB-92C3-601870830C67}"/>
              </a:ext>
            </a:extLst>
          </p:cNvPr>
          <p:cNvSpPr txBox="1"/>
          <p:nvPr/>
        </p:nvSpPr>
        <p:spPr>
          <a:xfrm>
            <a:off x="3145416" y="6427433"/>
            <a:ext cx="79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</a:t>
            </a:r>
            <a:r>
              <a:rPr lang="it-IT" sz="1000" dirty="0" err="1"/>
              <a:t>ITA’s</a:t>
            </a:r>
            <a:r>
              <a:rPr lang="it-IT" sz="1000" dirty="0"/>
              <a:t> </a:t>
            </a:r>
            <a:r>
              <a:rPr lang="it-IT" sz="1000" dirty="0" err="1"/>
              <a:t>elaboration</a:t>
            </a:r>
            <a:r>
              <a:rPr lang="it-IT" sz="1000" dirty="0"/>
              <a:t> on web and DITT Atlante tecnologico Italia (http://www.ditt.de/</a:t>
            </a:r>
            <a:r>
              <a:rPr lang="it-IT" sz="1000" dirty="0" err="1"/>
              <a:t>atlas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1ABA09-8A53-4CE2-BF23-8E945295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7" y="1120549"/>
            <a:ext cx="3121964" cy="3711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3" name="Ovale 72">
            <a:extLst>
              <a:ext uri="{FF2B5EF4-FFF2-40B4-BE49-F238E27FC236}">
                <a16:creationId xmlns:a16="http://schemas.microsoft.com/office/drawing/2014/main" id="{C05DD583-6D3E-4A4C-935D-85F52EF65427}"/>
              </a:ext>
            </a:extLst>
          </p:cNvPr>
          <p:cNvSpPr/>
          <p:nvPr/>
        </p:nvSpPr>
        <p:spPr>
          <a:xfrm>
            <a:off x="1420532" y="2001476"/>
            <a:ext cx="131024" cy="124945"/>
          </a:xfrm>
          <a:prstGeom prst="ellipse">
            <a:avLst/>
          </a:prstGeom>
          <a:solidFill>
            <a:srgbClr val="F39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46473EC0-A266-4B9A-B0F3-68B425420131}"/>
              </a:ext>
            </a:extLst>
          </p:cNvPr>
          <p:cNvSpPr/>
          <p:nvPr/>
        </p:nvSpPr>
        <p:spPr>
          <a:xfrm>
            <a:off x="1772319" y="3012624"/>
            <a:ext cx="131024" cy="12494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9A5580D5-6D7A-458E-B220-E5DB1236287E}"/>
              </a:ext>
            </a:extLst>
          </p:cNvPr>
          <p:cNvSpPr/>
          <p:nvPr/>
        </p:nvSpPr>
        <p:spPr>
          <a:xfrm>
            <a:off x="1650085" y="2932567"/>
            <a:ext cx="131024" cy="12494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C1A1F5C8-2CB9-4938-A281-AEBA6BB006E9}"/>
              </a:ext>
            </a:extLst>
          </p:cNvPr>
          <p:cNvSpPr/>
          <p:nvPr/>
        </p:nvSpPr>
        <p:spPr>
          <a:xfrm>
            <a:off x="839284" y="1492187"/>
            <a:ext cx="131024" cy="124945"/>
          </a:xfrm>
          <a:prstGeom prst="ellipse">
            <a:avLst/>
          </a:prstGeom>
          <a:solidFill>
            <a:srgbClr val="6EC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B209276A-DFC9-4F7A-BF52-3B97AD3B0F79}"/>
              </a:ext>
            </a:extLst>
          </p:cNvPr>
          <p:cNvSpPr/>
          <p:nvPr/>
        </p:nvSpPr>
        <p:spPr>
          <a:xfrm>
            <a:off x="1132303" y="2265245"/>
            <a:ext cx="131024" cy="124945"/>
          </a:xfrm>
          <a:prstGeom prst="ellipse">
            <a:avLst/>
          </a:prstGeom>
          <a:solidFill>
            <a:srgbClr val="6EC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669BFA7F-3B26-4D2D-93A2-B5C2272D896D}"/>
              </a:ext>
            </a:extLst>
          </p:cNvPr>
          <p:cNvSpPr/>
          <p:nvPr/>
        </p:nvSpPr>
        <p:spPr>
          <a:xfrm>
            <a:off x="1001279" y="1505480"/>
            <a:ext cx="131024" cy="12494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30D82354-5E1D-40F1-BF0A-9B7CA904F58A}"/>
              </a:ext>
            </a:extLst>
          </p:cNvPr>
          <p:cNvSpPr/>
          <p:nvPr/>
        </p:nvSpPr>
        <p:spPr>
          <a:xfrm>
            <a:off x="1687099" y="2887679"/>
            <a:ext cx="131024" cy="12494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ABB95649-9064-4C8F-A323-BF1888498F6F}"/>
              </a:ext>
            </a:extLst>
          </p:cNvPr>
          <p:cNvSpPr/>
          <p:nvPr/>
        </p:nvSpPr>
        <p:spPr>
          <a:xfrm>
            <a:off x="962555" y="1599904"/>
            <a:ext cx="131024" cy="124945"/>
          </a:xfrm>
          <a:prstGeom prst="ellipse">
            <a:avLst/>
          </a:prstGeom>
          <a:solidFill>
            <a:srgbClr val="5D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>
            <a:extLst>
              <a:ext uri="{FF2B5EF4-FFF2-40B4-BE49-F238E27FC236}">
                <a16:creationId xmlns:a16="http://schemas.microsoft.com/office/drawing/2014/main" id="{01265679-F539-4DB0-8B02-143537B5B053}"/>
              </a:ext>
            </a:extLst>
          </p:cNvPr>
          <p:cNvSpPr/>
          <p:nvPr/>
        </p:nvSpPr>
        <p:spPr>
          <a:xfrm>
            <a:off x="2726642" y="3137569"/>
            <a:ext cx="131024" cy="124945"/>
          </a:xfrm>
          <a:prstGeom prst="ellipse">
            <a:avLst/>
          </a:prstGeom>
          <a:solidFill>
            <a:srgbClr val="6EC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7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E7D147-F4EF-456D-BF62-68971441A358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UPTODATE, NEW IDEAS…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82D3CE-6461-43B4-8D3A-CDA5632D5CDA}"/>
              </a:ext>
            </a:extLst>
          </p:cNvPr>
          <p:cNvSpPr txBox="1"/>
          <p:nvPr/>
        </p:nvSpPr>
        <p:spPr>
          <a:xfrm>
            <a:off x="3815640" y="1169377"/>
            <a:ext cx="7073194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it-IT" dirty="0"/>
              <a:t>ENGINEERING UNIVERSITIES</a:t>
            </a:r>
          </a:p>
          <a:p>
            <a:pPr>
              <a:lnSpc>
                <a:spcPct val="300000"/>
              </a:lnSpc>
            </a:pPr>
            <a:r>
              <a:rPr lang="it-IT" dirty="0"/>
              <a:t>CINECA - 	INTERUNIVERSITY ASSOCIATION	</a:t>
            </a:r>
            <a:r>
              <a:rPr lang="it-IT" dirty="0">
                <a:hlinkClick r:id="rId2"/>
              </a:rPr>
              <a:t>www.cineca.it</a:t>
            </a:r>
            <a:r>
              <a:rPr lang="it-IT" dirty="0"/>
              <a:t> </a:t>
            </a:r>
          </a:p>
          <a:p>
            <a:pPr>
              <a:lnSpc>
                <a:spcPct val="300000"/>
              </a:lnSpc>
            </a:pPr>
            <a:r>
              <a:rPr lang="it-IT" dirty="0"/>
              <a:t>SIE – SOC. ITAL. ELETTRONICA 	 	</a:t>
            </a:r>
            <a:r>
              <a:rPr lang="it-IT" dirty="0">
                <a:hlinkClick r:id="rId3"/>
              </a:rPr>
              <a:t>www.associazione-sie.it</a:t>
            </a:r>
            <a:endParaRPr lang="it-IT" dirty="0"/>
          </a:p>
          <a:p>
            <a:pPr>
              <a:lnSpc>
                <a:spcPct val="300000"/>
              </a:lnSpc>
            </a:pPr>
            <a:r>
              <a:rPr lang="it-IT" dirty="0"/>
              <a:t>SIRI – ASS. ITAL. ROBOTICA E AUTOMAZIONE 	</a:t>
            </a:r>
            <a:r>
              <a:rPr lang="it-IT" dirty="0">
                <a:hlinkClick r:id="rId4"/>
              </a:rPr>
              <a:t>www.robosiri.it</a:t>
            </a:r>
            <a:r>
              <a:rPr lang="it-IT" dirty="0"/>
              <a:t> </a:t>
            </a:r>
          </a:p>
          <a:p>
            <a:pPr>
              <a:lnSpc>
                <a:spcPct val="300000"/>
              </a:lnSpc>
            </a:pPr>
            <a:r>
              <a:rPr lang="it-IT" dirty="0"/>
              <a:t>ISTITUTO ITALIANO DI TECNOLOGIA		</a:t>
            </a:r>
            <a:r>
              <a:rPr lang="it-IT" dirty="0">
                <a:hlinkClick r:id="rId5"/>
              </a:rPr>
              <a:t>www.iit.it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A231FA-78AD-43CF-BF4F-E8E82E600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213" y="4859910"/>
            <a:ext cx="1359144" cy="4910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7E1706-62F2-45B2-9D05-F032A34226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023" y="2324921"/>
            <a:ext cx="483197" cy="52394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899F1D-B608-4171-A916-EEF80FE2DCDC}"/>
              </a:ext>
            </a:extLst>
          </p:cNvPr>
          <p:cNvSpPr txBox="1"/>
          <p:nvPr/>
        </p:nvSpPr>
        <p:spPr>
          <a:xfrm>
            <a:off x="2059868" y="1545806"/>
            <a:ext cx="1171461" cy="4308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FACULTY OF </a:t>
            </a: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858F10F-ACAD-443A-97B4-34D12EE76364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54A5A5C4-AB16-4826-8938-F4E6F6163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273" y="3104450"/>
            <a:ext cx="1001531" cy="5677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A7CC653-3E89-4904-B836-44E1402E75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437" y="3897076"/>
            <a:ext cx="1045691" cy="55630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13648F-812E-4ADF-A39B-2F9664F3150F}"/>
              </a:ext>
            </a:extLst>
          </p:cNvPr>
          <p:cNvSpPr txBox="1"/>
          <p:nvPr/>
        </p:nvSpPr>
        <p:spPr>
          <a:xfrm>
            <a:off x="237392" y="2466761"/>
            <a:ext cx="132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Points</a:t>
            </a:r>
          </a:p>
        </p:txBody>
      </p:sp>
    </p:spTree>
    <p:extLst>
      <p:ext uri="{BB962C8B-B14F-4D97-AF65-F5344CB8AC3E}">
        <p14:creationId xmlns:p14="http://schemas.microsoft.com/office/powerpoint/2010/main" val="38306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033D4DD4-5A51-4E36-8378-DD229E4B1627}"/>
              </a:ext>
            </a:extLst>
          </p:cNvPr>
          <p:cNvSpPr txBox="1">
            <a:spLocks/>
          </p:cNvSpPr>
          <p:nvPr/>
        </p:nvSpPr>
        <p:spPr>
          <a:xfrm>
            <a:off x="1523999" y="3797599"/>
            <a:ext cx="9144000" cy="3911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007DC3"/>
                </a:solidFill>
                <a:latin typeface="Arial"/>
                <a:cs typeface="Arial"/>
              </a:rPr>
              <a:t>May, 2018</a:t>
            </a:r>
          </a:p>
          <a:p>
            <a:endParaRPr lang="it-IT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F6B841-E2AE-43A1-A2EF-1808E29C8C47}"/>
              </a:ext>
            </a:extLst>
          </p:cNvPr>
          <p:cNvSpPr txBox="1">
            <a:spLocks/>
          </p:cNvSpPr>
          <p:nvPr/>
        </p:nvSpPr>
        <p:spPr>
          <a:xfrm>
            <a:off x="6152020" y="2186909"/>
            <a:ext cx="4515980" cy="152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83626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Italy</a:t>
            </a:r>
            <a:r>
              <a:rPr lang="en-US" sz="2962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br>
              <a:rPr lang="en-US" sz="2962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962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Perfect Platform for</a:t>
            </a:r>
            <a:br>
              <a:rPr lang="en-US" sz="2962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962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Machine Industry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D3ED700-0BCF-424D-8917-C49583449C9B}"/>
              </a:ext>
            </a:extLst>
          </p:cNvPr>
          <p:cNvSpPr/>
          <p:nvPr/>
        </p:nvSpPr>
        <p:spPr>
          <a:xfrm>
            <a:off x="7996413" y="3886376"/>
            <a:ext cx="90787" cy="9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371C8F9-8C03-437C-B75F-8EEFF450E3C4}"/>
              </a:ext>
            </a:extLst>
          </p:cNvPr>
          <p:cNvSpPr/>
          <p:nvPr/>
        </p:nvSpPr>
        <p:spPr>
          <a:xfrm>
            <a:off x="10622605" y="3886376"/>
            <a:ext cx="90787" cy="9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A36BF-70BD-4989-A0ED-511D25D185BD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…RIGHT DEVELOPMENT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4032D76-8031-4246-B1B9-42AF6C464E8B}"/>
              </a:ext>
            </a:extLst>
          </p:cNvPr>
          <p:cNvSpPr/>
          <p:nvPr/>
        </p:nvSpPr>
        <p:spPr>
          <a:xfrm>
            <a:off x="4547030" y="2486607"/>
            <a:ext cx="74054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ELECTROTECHNICAL/ICT 		                    </a:t>
            </a:r>
            <a:r>
              <a:rPr lang="it-IT" dirty="0">
                <a:hlinkClick r:id="rId2"/>
              </a:rPr>
              <a:t>http://anie.it/</a:t>
            </a:r>
            <a:endParaRPr lang="it-IT" dirty="0"/>
          </a:p>
          <a:p>
            <a:r>
              <a:rPr lang="it-IT" dirty="0"/>
              <a:t>						  </a:t>
            </a:r>
          </a:p>
          <a:p>
            <a:r>
              <a:rPr lang="it-IT" dirty="0"/>
              <a:t>		</a:t>
            </a:r>
          </a:p>
          <a:p>
            <a:endParaRPr lang="it-IT" dirty="0"/>
          </a:p>
          <a:p>
            <a:r>
              <a:rPr lang="it-IT" dirty="0"/>
              <a:t>				                   </a:t>
            </a:r>
            <a:r>
              <a:rPr lang="it-IT" dirty="0">
                <a:hlinkClick r:id="rId3"/>
              </a:rPr>
              <a:t>www.federmacchine.it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INDUSTRIAL MACHINERY		                    </a:t>
            </a:r>
            <a:r>
              <a:rPr lang="it-IT" dirty="0">
                <a:hlinkClick r:id="rId4"/>
              </a:rPr>
              <a:t>www.machinesitalia.org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A4DFFE8-9DD5-46D3-9932-4DBA6A60E5AD}"/>
              </a:ext>
            </a:extLst>
          </p:cNvPr>
          <p:cNvSpPr/>
          <p:nvPr/>
        </p:nvSpPr>
        <p:spPr>
          <a:xfrm>
            <a:off x="2014674" y="1235551"/>
            <a:ext cx="434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Companies 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Associations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3E07969-1CA5-4AA8-AC9E-8FC599BAE00B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85BCEC9-8A37-43D3-BC66-E82D7E6F5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558" y="2102252"/>
            <a:ext cx="1419765" cy="925398"/>
          </a:xfrm>
          <a:prstGeom prst="rect">
            <a:avLst/>
          </a:prstGeom>
        </p:spPr>
      </p:pic>
      <p:pic>
        <p:nvPicPr>
          <p:cNvPr id="1026" name="Picture 2" descr="Home">
            <a:hlinkClick r:id="rId4" tooltip="Home"/>
            <a:extLst>
              <a:ext uri="{FF2B5EF4-FFF2-40B4-BE49-F238E27FC236}">
                <a16:creationId xmlns:a16="http://schemas.microsoft.com/office/drawing/2014/main" id="{16AE5B8A-55C1-41D6-AB7E-67041442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64" y="4724575"/>
            <a:ext cx="218410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D445BB-5DA4-481B-A7C6-531CBAC12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867" y="3584496"/>
            <a:ext cx="2398248" cy="32050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45F0D7-3419-4188-B1DE-861A463B75F3}"/>
              </a:ext>
            </a:extLst>
          </p:cNvPr>
          <p:cNvSpPr txBox="1"/>
          <p:nvPr/>
        </p:nvSpPr>
        <p:spPr>
          <a:xfrm>
            <a:off x="4512598" y="3178975"/>
            <a:ext cx="453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FEDERATION OF ASSOCIATIONS OF MANUFACTURERS OF CAPITAL GOODS INTENDED FOR INDUSTRIAL AND HANDICRAFTS MANUFACTURING PROCESSES</a:t>
            </a:r>
          </a:p>
        </p:txBody>
      </p:sp>
    </p:spTree>
    <p:extLst>
      <p:ext uri="{BB962C8B-B14F-4D97-AF65-F5344CB8AC3E}">
        <p14:creationId xmlns:p14="http://schemas.microsoft.com/office/powerpoint/2010/main" val="310336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A36BF-70BD-4989-A0ED-511D25D185BD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FEDERMACCHINE: A FOCUS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F34E157C-3A22-40FD-B727-BDE1F2F2E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4" y="1792679"/>
            <a:ext cx="2912610" cy="79047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758E5B6-1E7E-46F7-8521-EA05366D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4" y="2854397"/>
            <a:ext cx="2675227" cy="875207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4B1DFF32-C3EC-408B-8C0E-23433FB00AA8}"/>
              </a:ext>
            </a:extLst>
          </p:cNvPr>
          <p:cNvSpPr/>
          <p:nvPr/>
        </p:nvSpPr>
        <p:spPr>
          <a:xfrm>
            <a:off x="277152" y="3580994"/>
            <a:ext cx="1332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4"/>
              </a:rPr>
              <a:t>www.acimall.com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C6E042D9-8C95-4303-AEF4-2E417D67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46" y="3890693"/>
            <a:ext cx="2398789" cy="954620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EB9EA544-0F94-405F-B6A2-F43BD10BF066}"/>
              </a:ext>
            </a:extLst>
          </p:cNvPr>
          <p:cNvSpPr/>
          <p:nvPr/>
        </p:nvSpPr>
        <p:spPr>
          <a:xfrm>
            <a:off x="203026" y="4734381"/>
            <a:ext cx="1147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6"/>
              </a:rPr>
              <a:t>www.acimga.it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4FB07B0B-C5E2-4FBD-B755-422A058BC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201" y="3580994"/>
            <a:ext cx="1863004" cy="924712"/>
          </a:xfrm>
          <a:prstGeom prst="rect">
            <a:avLst/>
          </a:prstGeom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3C344DAA-DEFD-41B6-B829-BD4915621DD3}"/>
              </a:ext>
            </a:extLst>
          </p:cNvPr>
          <p:cNvSpPr/>
          <p:nvPr/>
        </p:nvSpPr>
        <p:spPr>
          <a:xfrm>
            <a:off x="9911320" y="4383416"/>
            <a:ext cx="1091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8"/>
              </a:rPr>
              <a:t>www.acimit.it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F7E2CDFC-E2DD-4380-B651-E0ADA770A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488" y="1687931"/>
            <a:ext cx="1399082" cy="1085141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07A603E4-2DA9-4E3B-867F-8859BB743175}"/>
              </a:ext>
            </a:extLst>
          </p:cNvPr>
          <p:cNvSpPr/>
          <p:nvPr/>
        </p:nvSpPr>
        <p:spPr>
          <a:xfrm>
            <a:off x="4553341" y="1789829"/>
            <a:ext cx="20222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Association of Foundry Machineries, Products and Services Suppliers</a:t>
            </a:r>
          </a:p>
          <a:p>
            <a:r>
              <a:rPr lang="it-IT" sz="1200" dirty="0">
                <a:hlinkClick r:id="rId10"/>
              </a:rPr>
              <a:t>www.amafond.com</a:t>
            </a:r>
            <a:r>
              <a:rPr lang="it-IT" sz="1200" dirty="0"/>
              <a:t> </a:t>
            </a:r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A7381F9A-7233-4C94-ADC0-5A6D9D1D6B33}"/>
              </a:ext>
            </a:extLst>
          </p:cNvPr>
          <p:cNvSpPr/>
          <p:nvPr/>
        </p:nvSpPr>
        <p:spPr>
          <a:xfrm>
            <a:off x="3509306" y="3500445"/>
            <a:ext cx="1744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11"/>
              </a:rPr>
              <a:t>www.assocomaplast.org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108CCE2B-C26D-4F20-B9E1-C30E891288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9189" y="4108999"/>
            <a:ext cx="899203" cy="924712"/>
          </a:xfrm>
          <a:prstGeom prst="rect">
            <a:avLst/>
          </a:prstGeom>
        </p:spPr>
      </p:pic>
      <p:sp>
        <p:nvSpPr>
          <p:cNvPr id="49" name="Rettangolo 48">
            <a:extLst>
              <a:ext uri="{FF2B5EF4-FFF2-40B4-BE49-F238E27FC236}">
                <a16:creationId xmlns:a16="http://schemas.microsoft.com/office/drawing/2014/main" id="{FFDF3D02-8D06-4DAB-A95C-83F44F3691F3}"/>
              </a:ext>
            </a:extLst>
          </p:cNvPr>
          <p:cNvSpPr/>
          <p:nvPr/>
        </p:nvSpPr>
        <p:spPr>
          <a:xfrm>
            <a:off x="4364033" y="4145156"/>
            <a:ext cx="20708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Association of Manufacturing and Trading Companies in Fluid Power Equipment and Components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3"/>
              </a:rPr>
              <a:t>www.assofluid.it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CF7194A2-195D-49B2-9696-A514940C3F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9314" y="5323593"/>
            <a:ext cx="1923829" cy="687849"/>
          </a:xfrm>
          <a:prstGeom prst="rect">
            <a:avLst/>
          </a:prstGeom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9C715770-7A54-462F-974E-AF14293A220B}"/>
              </a:ext>
            </a:extLst>
          </p:cNvPr>
          <p:cNvSpPr/>
          <p:nvPr/>
        </p:nvSpPr>
        <p:spPr>
          <a:xfrm>
            <a:off x="3323488" y="5944028"/>
            <a:ext cx="33677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National Association of Italian Manufacturers of Footwear, Leather Goods, Tanning Machines and Accessories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5"/>
              </a:rPr>
              <a:t>www.assomac.it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271F12F-7A6D-47FB-885F-454702F46077}"/>
              </a:ext>
            </a:extLst>
          </p:cNvPr>
          <p:cNvSpPr/>
          <p:nvPr/>
        </p:nvSpPr>
        <p:spPr>
          <a:xfrm>
            <a:off x="130332" y="2485427"/>
            <a:ext cx="1144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16"/>
              </a:rPr>
              <a:t>www.</a:t>
            </a:r>
            <a:r>
              <a:rPr lang="it-IT" sz="1200" dirty="0">
                <a:hlinkClick r:id="rId16"/>
              </a:rPr>
              <a:t>acimac</a:t>
            </a:r>
            <a:r>
              <a:rPr lang="it-IT" sz="1200" dirty="0">
                <a:solidFill>
                  <a:srgbClr val="333333"/>
                </a:solidFill>
                <a:hlinkClick r:id="rId16"/>
              </a:rPr>
              <a:t>.it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  <a:endParaRPr lang="it-IT" sz="1200" dirty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84702DA2-D98D-456B-B3EC-9112D4D271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1335" y="1555493"/>
            <a:ext cx="2490616" cy="860394"/>
          </a:xfrm>
          <a:prstGeom prst="rect">
            <a:avLst/>
          </a:prstGeom>
        </p:spPr>
      </p:pic>
      <p:sp>
        <p:nvSpPr>
          <p:cNvPr id="54" name="Rettangolo 53">
            <a:extLst>
              <a:ext uri="{FF2B5EF4-FFF2-40B4-BE49-F238E27FC236}">
                <a16:creationId xmlns:a16="http://schemas.microsoft.com/office/drawing/2014/main" id="{3C7271EB-9849-4A90-8B20-F5C0DF741FDD}"/>
              </a:ext>
            </a:extLst>
          </p:cNvPr>
          <p:cNvSpPr/>
          <p:nvPr/>
        </p:nvSpPr>
        <p:spPr>
          <a:xfrm>
            <a:off x="6821334" y="2295668"/>
            <a:ext cx="29158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Association of Manufacturers and Users of Machinery and Equipment for Working Natural Stone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18"/>
              </a:rPr>
              <a:t>www.assomarmomacchine.com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1A8C72AE-1A5F-48C1-B231-2682FC993EB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40668"/>
          <a:stretch/>
        </p:blipFill>
        <p:spPr>
          <a:xfrm>
            <a:off x="6737894" y="2973934"/>
            <a:ext cx="2155154" cy="579303"/>
          </a:xfrm>
          <a:prstGeom prst="rect">
            <a:avLst/>
          </a:prstGeom>
        </p:spPr>
      </p:pic>
      <p:sp>
        <p:nvSpPr>
          <p:cNvPr id="56" name="Rettangolo 55">
            <a:extLst>
              <a:ext uri="{FF2B5EF4-FFF2-40B4-BE49-F238E27FC236}">
                <a16:creationId xmlns:a16="http://schemas.microsoft.com/office/drawing/2014/main" id="{06CFB54C-0872-4192-AB57-9BF05C2EA0C6}"/>
              </a:ext>
            </a:extLst>
          </p:cNvPr>
          <p:cNvSpPr/>
          <p:nvPr/>
        </p:nvSpPr>
        <p:spPr>
          <a:xfrm>
            <a:off x="6737893" y="3509133"/>
            <a:ext cx="23987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Federation of Farm Machinery Manufacturers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20"/>
              </a:rPr>
              <a:t>www.federunacoma.it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F68E8C-92B4-4611-9D11-4553181676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21333" y="4426481"/>
            <a:ext cx="708471" cy="879375"/>
          </a:xfrm>
          <a:prstGeom prst="rect">
            <a:avLst/>
          </a:prstGeom>
        </p:spPr>
      </p:pic>
      <p:sp>
        <p:nvSpPr>
          <p:cNvPr id="57" name="Rettangolo 56">
            <a:extLst>
              <a:ext uri="{FF2B5EF4-FFF2-40B4-BE49-F238E27FC236}">
                <a16:creationId xmlns:a16="http://schemas.microsoft.com/office/drawing/2014/main" id="{D535C752-C72F-47F4-8EB4-AEE3DB62AE84}"/>
              </a:ext>
            </a:extLst>
          </p:cNvPr>
          <p:cNvSpPr/>
          <p:nvPr/>
        </p:nvSpPr>
        <p:spPr>
          <a:xfrm>
            <a:off x="7577772" y="4371054"/>
            <a:ext cx="21594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Federation of Farm Machinery Manufacturers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20"/>
              </a:rPr>
              <a:t>www.federunacoma.it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25DB0C-C5E9-4F9E-843D-3298045BBA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35032" y="5372328"/>
            <a:ext cx="3450026" cy="76944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443ABB7-3096-435A-B189-45094101CFA6}"/>
              </a:ext>
            </a:extLst>
          </p:cNvPr>
          <p:cNvSpPr/>
          <p:nvPr/>
        </p:nvSpPr>
        <p:spPr>
          <a:xfrm>
            <a:off x="7537745" y="6081034"/>
            <a:ext cx="1084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hlinkClick r:id="rId23"/>
              </a:rPr>
              <a:t>www.ucima.it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81F8BA90-9547-4CCA-92AE-2E6191A7F0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7340" y="2962474"/>
            <a:ext cx="3083010" cy="5793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93D78E-06B5-41D9-8DC8-9280E57BED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95385" y="1591037"/>
            <a:ext cx="1495425" cy="1028700"/>
          </a:xfrm>
          <a:prstGeom prst="rect">
            <a:avLst/>
          </a:prstGeom>
        </p:spPr>
      </p:pic>
      <p:sp>
        <p:nvSpPr>
          <p:cNvPr id="59" name="Rettangolo 58">
            <a:extLst>
              <a:ext uri="{FF2B5EF4-FFF2-40B4-BE49-F238E27FC236}">
                <a16:creationId xmlns:a16="http://schemas.microsoft.com/office/drawing/2014/main" id="{FF34CDE6-8E19-4FB0-8C50-701EEC35C57C}"/>
              </a:ext>
            </a:extLst>
          </p:cNvPr>
          <p:cNvSpPr/>
          <p:nvPr/>
        </p:nvSpPr>
        <p:spPr>
          <a:xfrm>
            <a:off x="9774525" y="2520733"/>
            <a:ext cx="2329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Italian Machine Tools, Robots and</a:t>
            </a: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Automation Manufacturers’ Association</a:t>
            </a:r>
          </a:p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  <a:hlinkClick r:id="rId26"/>
              </a:rPr>
              <a:t>www.ucimu.it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3061D8CA-C9E7-4D0A-8D6F-EC4B3E23C71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5073" y="865868"/>
            <a:ext cx="3303965" cy="441544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CBF4619-9F10-44EA-A303-9CDDA7B8FD87}"/>
              </a:ext>
            </a:extLst>
          </p:cNvPr>
          <p:cNvSpPr txBox="1"/>
          <p:nvPr/>
        </p:nvSpPr>
        <p:spPr>
          <a:xfrm>
            <a:off x="4085445" y="816682"/>
            <a:ext cx="600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NATIONAL FEDERATION OF ASSOCIATIONS OF MANUFACTURERS OF CAPITAL GOODS INTENDED FOR INDUSTRIAL AND HANDICRAFTS MANUFACTURING PROCESSES</a:t>
            </a:r>
          </a:p>
          <a:p>
            <a:r>
              <a:rPr lang="it-IT" sz="1200" dirty="0">
                <a:hlinkClick r:id="rId28"/>
              </a:rPr>
              <a:t>www.federmacchine.it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79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8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204956-E0D4-4922-8CAC-2BF02CF5A147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KEY FACTS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5FC375-E70E-4E3F-AE5F-9BE73BD9E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11222"/>
              </p:ext>
            </p:extLst>
          </p:nvPr>
        </p:nvGraphicFramePr>
        <p:xfrm>
          <a:off x="1885901" y="1371676"/>
          <a:ext cx="9696450" cy="458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7EB9BD4C-BDEA-4F22-8544-5EE85CB7946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22" y="4060160"/>
            <a:ext cx="1051694" cy="1345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378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201095E-D685-41D5-854B-69880FEEE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929728"/>
              </p:ext>
            </p:extLst>
          </p:nvPr>
        </p:nvGraphicFramePr>
        <p:xfrm>
          <a:off x="2229736" y="1585979"/>
          <a:ext cx="7582479" cy="412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24">
            <a:extLst>
              <a:ext uri="{FF2B5EF4-FFF2-40B4-BE49-F238E27FC236}">
                <a16:creationId xmlns:a16="http://schemas.microsoft.com/office/drawing/2014/main" id="{59B4B115-1F4D-441E-A0B4-7AEAE62F145D}"/>
              </a:ext>
            </a:extLst>
          </p:cNvPr>
          <p:cNvSpPr txBox="1"/>
          <p:nvPr/>
        </p:nvSpPr>
        <p:spPr>
          <a:xfrm>
            <a:off x="3509783" y="1078917"/>
            <a:ext cx="419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Labour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cost</a:t>
            </a:r>
            <a:endParaRPr lang="it-IT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5674CC-A08E-4F60-B9F0-571D6F3B7D78}"/>
              </a:ext>
            </a:extLst>
          </p:cNvPr>
          <p:cNvSpPr txBox="1"/>
          <p:nvPr/>
        </p:nvSpPr>
        <p:spPr>
          <a:xfrm>
            <a:off x="3145416" y="6427433"/>
            <a:ext cx="79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Conference Board, International Labor Comparisons (2017 – data 2015)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6AF5BDA-A437-444A-96B8-B7E403E38658}"/>
              </a:ext>
            </a:extLst>
          </p:cNvPr>
          <p:cNvCxnSpPr>
            <a:cxnSpLocks/>
          </p:cNvCxnSpPr>
          <p:nvPr/>
        </p:nvCxnSpPr>
        <p:spPr>
          <a:xfrm>
            <a:off x="2751992" y="2848708"/>
            <a:ext cx="6928339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B648DC-50D3-4461-85C9-71721C9169E3}"/>
              </a:ext>
            </a:extLst>
          </p:cNvPr>
          <p:cNvSpPr txBox="1"/>
          <p:nvPr/>
        </p:nvSpPr>
        <p:spPr>
          <a:xfrm>
            <a:off x="7593870" y="2190378"/>
            <a:ext cx="4559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1st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239F9BF-2FA4-49AE-865A-C232DBA2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70" y="2172741"/>
            <a:ext cx="455967" cy="5795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2F2653-AD44-48CB-9479-366DDD78365B}"/>
              </a:ext>
            </a:extLst>
          </p:cNvPr>
          <p:cNvSpPr txBox="1"/>
          <p:nvPr/>
        </p:nvSpPr>
        <p:spPr>
          <a:xfrm>
            <a:off x="8049837" y="2076286"/>
            <a:ext cx="28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European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leading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economies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39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7693A5-B3E0-4709-B249-F93D005C1A1E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ITALY IS BACK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C5083CF-6418-4016-A065-7B3BE8F7A76F}"/>
              </a:ext>
            </a:extLst>
          </p:cNvPr>
          <p:cNvSpPr/>
          <p:nvPr/>
        </p:nvSpPr>
        <p:spPr>
          <a:xfrm>
            <a:off x="1883294" y="1173573"/>
            <a:ext cx="3878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Outlook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7">
            <a:extLst>
              <a:ext uri="{FF2B5EF4-FFF2-40B4-BE49-F238E27FC236}">
                <a16:creationId xmlns:a16="http://schemas.microsoft.com/office/drawing/2014/main" id="{21D37B76-BB22-4D06-BEDB-2BAF06B19A6D}"/>
              </a:ext>
            </a:extLst>
          </p:cNvPr>
          <p:cNvGraphicFramePr/>
          <p:nvPr>
            <p:extLst/>
          </p:nvPr>
        </p:nvGraphicFramePr>
        <p:xfrm>
          <a:off x="1883294" y="1630492"/>
          <a:ext cx="9454111" cy="42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A541432-CB09-4958-A1F0-553464046FC0}"/>
              </a:ext>
            </a:extLst>
          </p:cNvPr>
          <p:cNvSpPr txBox="1">
            <a:spLocks/>
          </p:cNvSpPr>
          <p:nvPr/>
        </p:nvSpPr>
        <p:spPr>
          <a:xfrm>
            <a:off x="1875873" y="2089426"/>
            <a:ext cx="8252865" cy="31670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The </a:t>
            </a:r>
            <a:r>
              <a:rPr lang="en-GB" sz="1800" b="1" dirty="0">
                <a:solidFill>
                  <a:prstClr val="black"/>
                </a:solidFill>
              </a:rPr>
              <a:t>"Jobs Act"</a:t>
            </a:r>
            <a:r>
              <a:rPr lang="en-GB" sz="1800" dirty="0">
                <a:solidFill>
                  <a:prstClr val="black"/>
                </a:solidFill>
              </a:rPr>
              <a:t>, i.e. the 2015 labour market reform, is aimed at making the Italian work environment more aligned to the </a:t>
            </a:r>
            <a:r>
              <a:rPr lang="en-GB" sz="1800" b="1" dirty="0">
                <a:solidFill>
                  <a:prstClr val="black"/>
                </a:solidFill>
              </a:rPr>
              <a:t>flexibility </a:t>
            </a:r>
            <a:r>
              <a:rPr lang="en-GB" sz="1800" dirty="0">
                <a:solidFill>
                  <a:prstClr val="black"/>
                </a:solidFill>
              </a:rPr>
              <a:t>that is needed in today's economic global landscape with the urgency of a reinforced attractiveness of the country.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The Jobs Act’s key points are: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prstClr val="black"/>
                </a:solidFill>
              </a:rPr>
              <a:t>deregulation </a:t>
            </a:r>
            <a:r>
              <a:rPr lang="en-GB" sz="1800" dirty="0">
                <a:solidFill>
                  <a:prstClr val="black"/>
                </a:solidFill>
              </a:rPr>
              <a:t>of </a:t>
            </a:r>
            <a:r>
              <a:rPr lang="en-GB" sz="1800" b="1" dirty="0">
                <a:solidFill>
                  <a:prstClr val="black"/>
                </a:solidFill>
              </a:rPr>
              <a:t>dismissal regime </a:t>
            </a:r>
            <a:r>
              <a:rPr lang="en-GB" sz="1800" dirty="0">
                <a:solidFill>
                  <a:prstClr val="black"/>
                </a:solidFill>
              </a:rPr>
              <a:t>(i.e. indemnity for wrongful dismissal in lieu of the reinstatement)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prstClr val="black"/>
                </a:solidFill>
              </a:rPr>
              <a:t>deregulation </a:t>
            </a:r>
            <a:r>
              <a:rPr lang="en-GB" sz="1800" dirty="0">
                <a:solidFill>
                  <a:prstClr val="black"/>
                </a:solidFill>
              </a:rPr>
              <a:t>of </a:t>
            </a:r>
            <a:r>
              <a:rPr lang="en-GB" sz="1800" b="1" dirty="0">
                <a:solidFill>
                  <a:prstClr val="black"/>
                </a:solidFill>
              </a:rPr>
              <a:t>fixed-term contracts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significant </a:t>
            </a:r>
            <a:r>
              <a:rPr lang="en-GB" sz="1800" b="1" dirty="0">
                <a:solidFill>
                  <a:prstClr val="black"/>
                </a:solidFill>
              </a:rPr>
              <a:t>tax/social security contribution breaks </a:t>
            </a:r>
            <a:r>
              <a:rPr lang="en-GB" sz="1800" dirty="0">
                <a:solidFill>
                  <a:prstClr val="black"/>
                </a:solidFill>
              </a:rPr>
              <a:t>for employers that offer </a:t>
            </a:r>
            <a:r>
              <a:rPr lang="en-GB" sz="1800" b="1" dirty="0">
                <a:solidFill>
                  <a:prstClr val="black"/>
                </a:solidFill>
              </a:rPr>
              <a:t>permanent job contracts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promotion of </a:t>
            </a:r>
            <a:r>
              <a:rPr lang="en-GB" sz="1800" b="1" dirty="0">
                <a:solidFill>
                  <a:prstClr val="black"/>
                </a:solidFill>
              </a:rPr>
              <a:t>firm-level collective bargaining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job seekers re-allocation by improving private and public labour market institutions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1DCE3E0-D6C9-47C8-B01E-631F927F943F}"/>
              </a:ext>
            </a:extLst>
          </p:cNvPr>
          <p:cNvSpPr txBox="1"/>
          <p:nvPr/>
        </p:nvSpPr>
        <p:spPr>
          <a:xfrm>
            <a:off x="1875873" y="1497161"/>
            <a:ext cx="631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Labour Regulation Reform 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7B0AFF9-6496-4152-9AB2-4A612E01A995}"/>
              </a:ext>
            </a:extLst>
          </p:cNvPr>
          <p:cNvSpPr txBox="1"/>
          <p:nvPr/>
        </p:nvSpPr>
        <p:spPr>
          <a:xfrm>
            <a:off x="106532" y="993263"/>
            <a:ext cx="1058675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>
                <a:cs typeface="Arial" pitchFamily="34" charset="0"/>
              </a:rPr>
              <a:t>The Italian Government is successfully promoting a number of reforms that are revitalizing the Italian economy.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017117-CF52-4D2C-A1B4-84786AF6EE1A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ITALY IS BACK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78DD415-2087-49FF-8CA3-71BB364D26BB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5BA46D-EAD2-4E1D-ABFC-A95297BC668C}"/>
              </a:ext>
            </a:extLst>
          </p:cNvPr>
          <p:cNvSpPr txBox="1"/>
          <p:nvPr/>
        </p:nvSpPr>
        <p:spPr>
          <a:xfrm>
            <a:off x="3188351" y="5977974"/>
            <a:ext cx="750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/>
              <a:t>New </a:t>
            </a:r>
            <a:r>
              <a:rPr lang="it-IT" b="1" dirty="0" err="1"/>
              <a:t>incentives</a:t>
            </a:r>
            <a:r>
              <a:rPr lang="it-IT" b="1" dirty="0"/>
              <a:t> </a:t>
            </a:r>
            <a:r>
              <a:rPr lang="it-IT" dirty="0"/>
              <a:t>for </a:t>
            </a:r>
            <a:r>
              <a:rPr lang="it-IT" dirty="0" err="1"/>
              <a:t>hiring</a:t>
            </a:r>
            <a:r>
              <a:rPr lang="it-IT" dirty="0"/>
              <a:t> </a:t>
            </a:r>
            <a:r>
              <a:rPr lang="it-IT" b="1" dirty="0" err="1"/>
              <a:t>young</a:t>
            </a:r>
            <a:r>
              <a:rPr lang="it-IT" b="1" dirty="0"/>
              <a:t> </a:t>
            </a:r>
            <a:r>
              <a:rPr lang="it-IT" b="1" dirty="0" err="1"/>
              <a:t>workers</a:t>
            </a:r>
            <a:r>
              <a:rPr lang="it-IT" b="1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introduced</a:t>
            </a:r>
            <a:r>
              <a:rPr lang="it-IT" dirty="0"/>
              <a:t> </a:t>
            </a:r>
            <a:r>
              <a:rPr lang="it-IT" b="1" dirty="0" err="1"/>
              <a:t>since</a:t>
            </a:r>
            <a:r>
              <a:rPr lang="it-IT" b="1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9744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258AE2-2A9E-4C85-BD3B-F0ED9B86CCB0}"/>
              </a:ext>
            </a:extLst>
          </p:cNvPr>
          <p:cNvSpPr txBox="1">
            <a:spLocks/>
          </p:cNvSpPr>
          <p:nvPr/>
        </p:nvSpPr>
        <p:spPr>
          <a:xfrm>
            <a:off x="1841480" y="2112465"/>
            <a:ext cx="10107266" cy="45203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In the last years the Italian Parliament approved new legislation, including tax incentives, specifically aimed at making Italy an attractive location for investment in manufacturing and R&amp;D.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Among those specific tax incentives, the following are particularly relevant: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prstClr val="black"/>
                </a:solidFill>
              </a:rPr>
              <a:t>Patent box </a:t>
            </a:r>
            <a:endParaRPr lang="en-GB" sz="18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prstClr val="black"/>
                </a:solidFill>
              </a:rPr>
              <a:t>a 5 year-elective regime will grant a </a:t>
            </a:r>
            <a:r>
              <a:rPr lang="en-GB" sz="1600" b="1" dirty="0">
                <a:solidFill>
                  <a:prstClr val="black"/>
                </a:solidFill>
              </a:rPr>
              <a:t>partial tax exemption </a:t>
            </a:r>
            <a:r>
              <a:rPr lang="en-GB" sz="1600" dirty="0">
                <a:solidFill>
                  <a:prstClr val="black"/>
                </a:solidFill>
              </a:rPr>
              <a:t>on </a:t>
            </a:r>
            <a:r>
              <a:rPr lang="en-GB" sz="1600" b="1" dirty="0">
                <a:solidFill>
                  <a:prstClr val="black"/>
                </a:solidFill>
              </a:rPr>
              <a:t>income </a:t>
            </a:r>
            <a:r>
              <a:rPr lang="en-GB" sz="1600" dirty="0">
                <a:solidFill>
                  <a:prstClr val="black"/>
                </a:solidFill>
              </a:rPr>
              <a:t>derived from qualifying </a:t>
            </a:r>
            <a:r>
              <a:rPr lang="en-GB" sz="1600" b="1" dirty="0">
                <a:solidFill>
                  <a:prstClr val="black"/>
                </a:solidFill>
              </a:rPr>
              <a:t>intangible assets </a:t>
            </a:r>
            <a:r>
              <a:rPr lang="en-GB" sz="1600" dirty="0">
                <a:solidFill>
                  <a:prstClr val="black"/>
                </a:solidFill>
              </a:rPr>
              <a:t>(patents, know-how, trademarks) as long as the Italian company performs R&amp;D activities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New </a:t>
            </a:r>
            <a:r>
              <a:rPr lang="en-GB" sz="1800" b="1" dirty="0">
                <a:solidFill>
                  <a:prstClr val="black"/>
                </a:solidFill>
              </a:rPr>
              <a:t>R&amp;D tax credit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prstClr val="black"/>
                </a:solidFill>
              </a:rPr>
              <a:t>enhanced for 2015-2019, with the elimination of any access limitation based on turnover and a doubled cap amount (from 2.5M to 5M euro per year)</a:t>
            </a:r>
            <a:endParaRPr lang="en-GB" sz="18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prstClr val="black"/>
                </a:solidFill>
              </a:rPr>
              <a:t>Tax credits/incentives </a:t>
            </a:r>
            <a:r>
              <a:rPr lang="en-GB" sz="1800" dirty="0">
                <a:solidFill>
                  <a:prstClr val="black"/>
                </a:solidFill>
              </a:rPr>
              <a:t>for the </a:t>
            </a:r>
            <a:r>
              <a:rPr lang="en-GB" sz="1800" b="1" dirty="0">
                <a:solidFill>
                  <a:prstClr val="black"/>
                </a:solidFill>
              </a:rPr>
              <a:t>purchase </a:t>
            </a:r>
            <a:r>
              <a:rPr lang="en-GB" sz="1800" dirty="0">
                <a:solidFill>
                  <a:prstClr val="black"/>
                </a:solidFill>
              </a:rPr>
              <a:t>of </a:t>
            </a:r>
            <a:r>
              <a:rPr lang="en-GB" sz="1800" b="1" dirty="0">
                <a:solidFill>
                  <a:prstClr val="black"/>
                </a:solidFill>
              </a:rPr>
              <a:t>machinery &amp; industrial equipment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prstClr val="black"/>
                </a:solidFill>
              </a:rPr>
              <a:t>Full deductibility </a:t>
            </a:r>
            <a:r>
              <a:rPr lang="en-GB" sz="1800" dirty="0">
                <a:solidFill>
                  <a:prstClr val="black"/>
                </a:solidFill>
              </a:rPr>
              <a:t>from the </a:t>
            </a:r>
            <a:r>
              <a:rPr lang="en-GB" sz="1800" b="1" dirty="0">
                <a:solidFill>
                  <a:prstClr val="black"/>
                </a:solidFill>
              </a:rPr>
              <a:t>IRAP </a:t>
            </a:r>
            <a:r>
              <a:rPr lang="en-GB" sz="1800" dirty="0">
                <a:solidFill>
                  <a:prstClr val="black"/>
                </a:solidFill>
              </a:rPr>
              <a:t>(regional tax)</a:t>
            </a:r>
            <a:r>
              <a:rPr lang="en-GB" sz="1800" b="1" dirty="0">
                <a:solidFill>
                  <a:prstClr val="black"/>
                </a:solidFill>
              </a:rPr>
              <a:t> </a:t>
            </a:r>
            <a:r>
              <a:rPr lang="en-GB" sz="1800" dirty="0">
                <a:solidFill>
                  <a:prstClr val="black"/>
                </a:solidFill>
              </a:rPr>
              <a:t>of labour cost for </a:t>
            </a:r>
            <a:r>
              <a:rPr lang="en-GB" sz="1800" b="1" dirty="0">
                <a:solidFill>
                  <a:prstClr val="black"/>
                </a:solidFill>
              </a:rPr>
              <a:t>employees </a:t>
            </a:r>
            <a:r>
              <a:rPr lang="en-GB" sz="1800" dirty="0">
                <a:solidFill>
                  <a:prstClr val="black"/>
                </a:solidFill>
              </a:rPr>
              <a:t>hired on a </a:t>
            </a:r>
            <a:r>
              <a:rPr lang="en-GB" sz="1800" b="1" dirty="0">
                <a:solidFill>
                  <a:prstClr val="black"/>
                </a:solidFill>
              </a:rPr>
              <a:t>permanent basis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DA030E1-95CA-420D-9FD2-4C11ABE19218}"/>
              </a:ext>
            </a:extLst>
          </p:cNvPr>
          <p:cNvSpPr txBox="1"/>
          <p:nvPr/>
        </p:nvSpPr>
        <p:spPr>
          <a:xfrm>
            <a:off x="1761581" y="1454903"/>
            <a:ext cx="759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Corporate Taxation Reform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07C713-7386-44B6-936E-387991C37A70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ITALY IS BACK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5111EE2-1E5D-410F-A3B8-57DE036FF45A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1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CF59C39-EDF2-4809-8B15-0FA4618159EA}"/>
              </a:ext>
            </a:extLst>
          </p:cNvPr>
          <p:cNvSpPr txBox="1">
            <a:spLocks/>
          </p:cNvSpPr>
          <p:nvPr/>
        </p:nvSpPr>
        <p:spPr>
          <a:xfrm>
            <a:off x="1833284" y="2087114"/>
            <a:ext cx="9717247" cy="33025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Other tax incentives are: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prstClr val="black"/>
                </a:solidFill>
              </a:rPr>
              <a:t>The “</a:t>
            </a:r>
            <a:r>
              <a:rPr lang="en-GB" sz="1800" b="1" dirty="0">
                <a:solidFill>
                  <a:prstClr val="black"/>
                </a:solidFill>
              </a:rPr>
              <a:t>Destination Italy” Decree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created a specific and dedicated </a:t>
            </a:r>
            <a:r>
              <a:rPr lang="en-GB" sz="1800" b="1" dirty="0">
                <a:solidFill>
                  <a:prstClr val="black"/>
                </a:solidFill>
              </a:rPr>
              <a:t>desk </a:t>
            </a:r>
            <a:r>
              <a:rPr lang="en-GB" sz="1800" dirty="0">
                <a:solidFill>
                  <a:prstClr val="black"/>
                </a:solidFill>
              </a:rPr>
              <a:t>of the </a:t>
            </a:r>
            <a:r>
              <a:rPr lang="en-GB" sz="1800" b="1" dirty="0">
                <a:solidFill>
                  <a:prstClr val="black"/>
                </a:solidFill>
              </a:rPr>
              <a:t>Revenue Agency </a:t>
            </a:r>
            <a:r>
              <a:rPr lang="en-GB" sz="1800" dirty="0">
                <a:solidFill>
                  <a:prstClr val="black"/>
                </a:solidFill>
              </a:rPr>
              <a:t>(</a:t>
            </a:r>
            <a:r>
              <a:rPr lang="en-GB" sz="1800" i="1" dirty="0" err="1">
                <a:solidFill>
                  <a:prstClr val="black"/>
                </a:solidFill>
              </a:rPr>
              <a:t>Agenzia</a:t>
            </a:r>
            <a:r>
              <a:rPr lang="en-GB" sz="1800" i="1" dirty="0">
                <a:solidFill>
                  <a:prstClr val="black"/>
                </a:solidFill>
              </a:rPr>
              <a:t> </a:t>
            </a:r>
            <a:r>
              <a:rPr lang="en-GB" sz="1800" i="1" dirty="0" err="1">
                <a:solidFill>
                  <a:prstClr val="black"/>
                </a:solidFill>
              </a:rPr>
              <a:t>delle</a:t>
            </a:r>
            <a:r>
              <a:rPr lang="en-GB" sz="1800" i="1" dirty="0">
                <a:solidFill>
                  <a:prstClr val="black"/>
                </a:solidFill>
              </a:rPr>
              <a:t> </a:t>
            </a:r>
            <a:r>
              <a:rPr lang="en-GB" sz="1800" i="1" dirty="0" err="1">
                <a:solidFill>
                  <a:prstClr val="black"/>
                </a:solidFill>
              </a:rPr>
              <a:t>Entrate</a:t>
            </a:r>
            <a:r>
              <a:rPr lang="en-GB" sz="1800" dirty="0">
                <a:solidFill>
                  <a:prstClr val="black"/>
                </a:solidFill>
              </a:rPr>
              <a:t>)</a:t>
            </a:r>
            <a:r>
              <a:rPr lang="en-GB" sz="1800" b="1" dirty="0">
                <a:solidFill>
                  <a:prstClr val="black"/>
                </a:solidFill>
              </a:rPr>
              <a:t> </a:t>
            </a:r>
            <a:r>
              <a:rPr lang="en-GB" sz="1800" dirty="0">
                <a:solidFill>
                  <a:prstClr val="black"/>
                </a:solidFill>
              </a:rPr>
              <a:t>in order to help and provide information </a:t>
            </a:r>
            <a:r>
              <a:rPr lang="en-GB" sz="1800" b="1" dirty="0">
                <a:solidFill>
                  <a:prstClr val="black"/>
                </a:solidFill>
              </a:rPr>
              <a:t>to foreign investors</a:t>
            </a:r>
            <a:r>
              <a:rPr lang="en-GB" sz="1800" dirty="0">
                <a:solidFill>
                  <a:prstClr val="black"/>
                </a:solidFill>
              </a:rPr>
              <a:t>, and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</a:rPr>
              <a:t>enhanced the </a:t>
            </a:r>
            <a:r>
              <a:rPr lang="en-GB" sz="1800" b="1" dirty="0">
                <a:solidFill>
                  <a:prstClr val="black"/>
                </a:solidFill>
              </a:rPr>
              <a:t>tax ruling </a:t>
            </a:r>
            <a:r>
              <a:rPr lang="en-GB" sz="1800" dirty="0">
                <a:solidFill>
                  <a:prstClr val="black"/>
                </a:solidFill>
              </a:rPr>
              <a:t>procedures, by extending the validity period of the preventive rulings from 3 to 5 years and including also the existence of Italian permanent establishments of foreign companies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C44250-3D0A-4BA9-9C2D-F69F0F6C5603}"/>
              </a:ext>
            </a:extLst>
          </p:cNvPr>
          <p:cNvSpPr txBox="1"/>
          <p:nvPr/>
        </p:nvSpPr>
        <p:spPr>
          <a:xfrm>
            <a:off x="1762125" y="0"/>
            <a:ext cx="969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ITALY IS BACK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CCB258C-CFF9-4836-8D53-23DB4C554EE8}"/>
              </a:ext>
            </a:extLst>
          </p:cNvPr>
          <p:cNvSpPr txBox="1"/>
          <p:nvPr/>
        </p:nvSpPr>
        <p:spPr>
          <a:xfrm>
            <a:off x="1761581" y="1454903"/>
            <a:ext cx="499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Corporate Taxation Reform 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2640C7C-F64F-432A-9AEC-9913F675E927}"/>
              </a:ext>
            </a:extLst>
          </p:cNvPr>
          <p:cNvCxnSpPr>
            <a:cxnSpLocks/>
          </p:cNvCxnSpPr>
          <p:nvPr/>
        </p:nvCxnSpPr>
        <p:spPr>
          <a:xfrm flipV="1">
            <a:off x="1688123" y="1497161"/>
            <a:ext cx="0" cy="36287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53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1F6B841-E2AE-43A1-A2EF-1808E29C8C47}"/>
              </a:ext>
            </a:extLst>
          </p:cNvPr>
          <p:cNvSpPr txBox="1">
            <a:spLocks/>
          </p:cNvSpPr>
          <p:nvPr/>
        </p:nvSpPr>
        <p:spPr>
          <a:xfrm>
            <a:off x="4966416" y="3225596"/>
            <a:ext cx="567495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83626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Industrial Machinery</a:t>
            </a:r>
            <a:endParaRPr lang="en-US" sz="2962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1851</Words>
  <Application>Microsoft Office PowerPoint</Application>
  <PresentationFormat>ワイド画面</PresentationFormat>
  <Paragraphs>350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ＭＳ Ｐゴシック</vt:lpstr>
      <vt:lpstr>游ゴシック</vt:lpstr>
      <vt:lpstr>Arial</vt:lpstr>
      <vt:lpstr>Calibri</vt:lpstr>
      <vt:lpstr>Calibri Light</vt:lpstr>
      <vt:lpstr>Wingdings</vt:lpstr>
      <vt:lpstr>Tema di Office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Augello Ludovico</dc:creator>
  <cp:lastModifiedBy>Seki H</cp:lastModifiedBy>
  <cp:revision>670</cp:revision>
  <cp:lastPrinted>2018-01-25T09:07:36Z</cp:lastPrinted>
  <dcterms:created xsi:type="dcterms:W3CDTF">2017-12-14T08:31:43Z</dcterms:created>
  <dcterms:modified xsi:type="dcterms:W3CDTF">2018-06-15T00:47:56Z</dcterms:modified>
</cp:coreProperties>
</file>